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0693400" cy="7562850"/>
  <p:notesSz cx="10693400" cy="75628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5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3254" y="2455339"/>
            <a:ext cx="6920397" cy="2813050"/>
          </a:xfrm>
        </p:spPr>
        <p:txBody>
          <a:bodyPr anchor="b"/>
          <a:lstStyle>
            <a:lvl1pPr>
              <a:defRPr sz="52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254" y="5268388"/>
            <a:ext cx="6920397" cy="94995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2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6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21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5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36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8801608" y="2009139"/>
            <a:ext cx="1092411" cy="267404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7421559" y="3592295"/>
            <a:ext cx="4256496" cy="267405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529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5" y="5471381"/>
            <a:ext cx="7510177" cy="624986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13255" y="756285"/>
            <a:ext cx="7510177" cy="378142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13253" y="6096367"/>
            <a:ext cx="7510177" cy="544455"/>
          </a:xfrm>
        </p:spPr>
        <p:txBody>
          <a:bodyPr>
            <a:normAutofit/>
          </a:bodyPr>
          <a:lstStyle>
            <a:lvl1pPr marL="0" indent="0">
              <a:buNone/>
              <a:defRPr sz="1323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77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1022385"/>
            <a:ext cx="7510178" cy="1866694"/>
          </a:xfrm>
        </p:spPr>
        <p:txBody>
          <a:bodyPr/>
          <a:lstStyle>
            <a:lvl1pPr>
              <a:defRPr sz="39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4" y="3846515"/>
            <a:ext cx="7510178" cy="2797590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46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757134" y="718670"/>
            <a:ext cx="703527" cy="144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22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8267292" y="3198378"/>
            <a:ext cx="723960" cy="144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22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204" y="1022385"/>
            <a:ext cx="7204228" cy="3178403"/>
          </a:xfrm>
        </p:spPr>
        <p:txBody>
          <a:bodyPr anchor="ctr"/>
          <a:lstStyle>
            <a:lvl1pPr>
              <a:defRPr sz="39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622345" y="4200787"/>
            <a:ext cx="6602851" cy="367350"/>
          </a:xfrm>
        </p:spPr>
        <p:txBody>
          <a:bodyPr>
            <a:normAutofit/>
          </a:bodyPr>
          <a:lstStyle>
            <a:lvl1pPr marL="0" indent="0">
              <a:buNone/>
              <a:defRPr lang="en-US" sz="1544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4" y="5514789"/>
            <a:ext cx="7418573" cy="1114488"/>
          </a:xfrm>
        </p:spPr>
        <p:txBody>
          <a:bodyPr anchor="ctr">
            <a:normAutofit/>
          </a:bodyPr>
          <a:lstStyle>
            <a:lvl1pPr marL="0" indent="0">
              <a:buNone/>
              <a:defRPr sz="1985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5738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2268855"/>
            <a:ext cx="7510178" cy="2310871"/>
          </a:xfrm>
        </p:spPr>
        <p:txBody>
          <a:bodyPr anchor="b"/>
          <a:lstStyle>
            <a:lvl1pPr algn="l">
              <a:defRPr sz="4411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5" y="5541357"/>
            <a:ext cx="7510177" cy="1097144"/>
          </a:xfrm>
        </p:spPr>
        <p:txBody>
          <a:bodyPr anchor="t"/>
          <a:lstStyle>
            <a:lvl1pPr marL="0" indent="0" algn="l">
              <a:buNone/>
              <a:defRPr sz="2206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551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1022385"/>
            <a:ext cx="7512035" cy="782822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4" y="2745034"/>
            <a:ext cx="2705430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3254" y="3470622"/>
            <a:ext cx="2705430" cy="3185226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82676" y="2745034"/>
            <a:ext cx="2711846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86017" y="3470622"/>
            <a:ext cx="2711846" cy="3185226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68301" y="2745034"/>
            <a:ext cx="2711846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6970983" y="3470622"/>
            <a:ext cx="2709164" cy="3185226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852770" y="2745035"/>
            <a:ext cx="0" cy="391081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840690" y="2745035"/>
            <a:ext cx="0" cy="391081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528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3" y="1022385"/>
            <a:ext cx="7420429" cy="782822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3254" y="4609166"/>
            <a:ext cx="2705430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91728" y="2745034"/>
            <a:ext cx="2356599" cy="159609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13252" y="5334752"/>
            <a:ext cx="2705430" cy="130935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89121" y="4609164"/>
            <a:ext cx="2711846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155257" y="2745034"/>
            <a:ext cx="2356599" cy="159609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89121" y="5346497"/>
            <a:ext cx="2711846" cy="130935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68301" y="4609166"/>
            <a:ext cx="2711846" cy="725586"/>
          </a:xfrm>
        </p:spPr>
        <p:txBody>
          <a:bodyPr anchor="b">
            <a:noAutofit/>
          </a:bodyPr>
          <a:lstStyle>
            <a:lvl1pPr marL="0" indent="0">
              <a:buNone/>
              <a:defRPr sz="2206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43716" y="2745034"/>
            <a:ext cx="2356599" cy="159609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968301" y="5334752"/>
            <a:ext cx="2711846" cy="1309351"/>
          </a:xfrm>
        </p:spPr>
        <p:txBody>
          <a:bodyPr anchor="t">
            <a:normAutofit/>
          </a:bodyPr>
          <a:lstStyle>
            <a:lvl1pPr marL="0" indent="0">
              <a:buNone/>
              <a:defRPr sz="1323"/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847494" y="2745035"/>
            <a:ext cx="0" cy="391081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40690" y="2745035"/>
            <a:ext cx="0" cy="391081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133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12689" y="7044446"/>
            <a:ext cx="1158450" cy="2521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589" y="7044445"/>
            <a:ext cx="4513816" cy="25216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275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57" y="0"/>
            <a:ext cx="10665825" cy="7565936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85164" y="443499"/>
            <a:ext cx="5391800" cy="66758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719337" y="1836167"/>
            <a:ext cx="6612248" cy="3890518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10693400" cy="756285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21235" y="1596601"/>
            <a:ext cx="1302195" cy="50419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13602" y="1596601"/>
            <a:ext cx="5165361" cy="5041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9800" y="7019730"/>
            <a:ext cx="4513816" cy="25216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0837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704" y="1022384"/>
            <a:ext cx="7418572" cy="782823"/>
          </a:xfrm>
        </p:spPr>
        <p:txBody>
          <a:bodyPr anchor="ctr"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822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227" y="2489618"/>
            <a:ext cx="3614369" cy="3330768"/>
          </a:xfrm>
        </p:spPr>
        <p:txBody>
          <a:bodyPr anchor="ctr"/>
          <a:lstStyle>
            <a:lvl1pPr algn="l">
              <a:defRPr sz="352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86691" y="2489618"/>
            <a:ext cx="3604831" cy="3330768"/>
          </a:xfrm>
        </p:spPr>
        <p:txBody>
          <a:bodyPr anchor="ctr"/>
          <a:lstStyle>
            <a:lvl1pPr marL="0" indent="0" algn="l">
              <a:buNone/>
              <a:defRPr sz="2206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2pPr>
            <a:lvl3pPr marL="100840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2600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4pPr>
            <a:lvl5pPr marL="20168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5pPr>
            <a:lvl6pPr marL="25210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6pPr>
            <a:lvl7pPr marL="30252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7pPr>
            <a:lvl8pPr marL="35294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8pPr>
            <a:lvl9pPr marL="4033601" indent="0">
              <a:buNone/>
              <a:defRPr sz="15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95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3253" y="2745035"/>
            <a:ext cx="4253246" cy="389347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6902" y="2745038"/>
            <a:ext cx="4253246" cy="38934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64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7321" y="2745035"/>
            <a:ext cx="4249179" cy="837328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3253" y="3582363"/>
            <a:ext cx="4253246" cy="305614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6902" y="2745035"/>
            <a:ext cx="4253245" cy="834400"/>
          </a:xfrm>
        </p:spPr>
        <p:txBody>
          <a:bodyPr anchor="b">
            <a:noAutofit/>
          </a:bodyPr>
          <a:lstStyle>
            <a:lvl1pPr marL="0" indent="0">
              <a:buNone/>
              <a:defRPr sz="2647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2206" b="1"/>
            </a:lvl2pPr>
            <a:lvl3pPr marL="1008400" indent="0">
              <a:buNone/>
              <a:defRPr sz="1985" b="1"/>
            </a:lvl3pPr>
            <a:lvl4pPr marL="1512600" indent="0">
              <a:buNone/>
              <a:defRPr sz="1764" b="1"/>
            </a:lvl4pPr>
            <a:lvl5pPr marL="2016801" indent="0">
              <a:buNone/>
              <a:defRPr sz="1764" b="1"/>
            </a:lvl5pPr>
            <a:lvl6pPr marL="2521001" indent="0">
              <a:buNone/>
              <a:defRPr sz="1764" b="1"/>
            </a:lvl6pPr>
            <a:lvl7pPr marL="3025201" indent="0">
              <a:buNone/>
              <a:defRPr sz="1764" b="1"/>
            </a:lvl7pPr>
            <a:lvl8pPr marL="3529401" indent="0">
              <a:buNone/>
              <a:defRPr sz="1764" b="1"/>
            </a:lvl8pPr>
            <a:lvl9pPr marL="4033601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6902" y="3579435"/>
            <a:ext cx="4253246" cy="305906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6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17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929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1596602"/>
            <a:ext cx="3172223" cy="1649301"/>
          </a:xfrm>
        </p:spPr>
        <p:txBody>
          <a:bodyPr anchor="b"/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3106" y="1596602"/>
            <a:ext cx="4248416" cy="50419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013255" y="3404105"/>
            <a:ext cx="3172222" cy="3235220"/>
          </a:xfrm>
        </p:spPr>
        <p:txBody>
          <a:bodyPr/>
          <a:lstStyle>
            <a:lvl1pPr marL="0" indent="0">
              <a:buNone/>
              <a:defRPr sz="1544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425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3254" y="1523366"/>
            <a:ext cx="3493235" cy="1736663"/>
          </a:xfrm>
        </p:spPr>
        <p:txBody>
          <a:bodyPr anchor="b">
            <a:normAutofit/>
          </a:bodyPr>
          <a:lstStyle>
            <a:lvl1pPr algn="l">
              <a:defRPr sz="264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23180" y="1456549"/>
            <a:ext cx="3264039" cy="464975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4200" indent="0">
              <a:buNone/>
              <a:defRPr sz="1764"/>
            </a:lvl2pPr>
            <a:lvl3pPr marL="1008400" indent="0">
              <a:buNone/>
              <a:defRPr sz="1764"/>
            </a:lvl3pPr>
            <a:lvl4pPr marL="1512600" indent="0">
              <a:buNone/>
              <a:defRPr sz="1764"/>
            </a:lvl4pPr>
            <a:lvl5pPr marL="2016801" indent="0">
              <a:buNone/>
              <a:defRPr sz="1764"/>
            </a:lvl5pPr>
            <a:lvl6pPr marL="2521001" indent="0">
              <a:buNone/>
              <a:defRPr sz="1764"/>
            </a:lvl6pPr>
            <a:lvl7pPr marL="3025201" indent="0">
              <a:buNone/>
              <a:defRPr sz="1764"/>
            </a:lvl7pPr>
            <a:lvl8pPr marL="3529401" indent="0">
              <a:buNone/>
              <a:defRPr sz="1764"/>
            </a:lvl8pPr>
            <a:lvl9pPr marL="4033601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3254" y="3403282"/>
            <a:ext cx="3493235" cy="2703019"/>
          </a:xfrm>
        </p:spPr>
        <p:txBody>
          <a:bodyPr>
            <a:normAutofit/>
          </a:bodyPr>
          <a:lstStyle>
            <a:lvl1pPr marL="0" indent="0">
              <a:buNone/>
              <a:defRPr sz="1544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04200" indent="0">
              <a:buNone/>
              <a:defRPr sz="1323"/>
            </a:lvl2pPr>
            <a:lvl3pPr marL="1008400" indent="0">
              <a:buNone/>
              <a:defRPr sz="1103"/>
            </a:lvl3pPr>
            <a:lvl4pPr marL="1512600" indent="0">
              <a:buNone/>
              <a:defRPr sz="993"/>
            </a:lvl4pPr>
            <a:lvl5pPr marL="2016801" indent="0">
              <a:buNone/>
              <a:defRPr sz="993"/>
            </a:lvl5pPr>
            <a:lvl6pPr marL="2521001" indent="0">
              <a:buNone/>
              <a:defRPr sz="993"/>
            </a:lvl6pPr>
            <a:lvl7pPr marL="3025201" indent="0">
              <a:buNone/>
              <a:defRPr sz="993"/>
            </a:lvl7pPr>
            <a:lvl8pPr marL="3529401" indent="0">
              <a:buNone/>
              <a:defRPr sz="993"/>
            </a:lvl8pPr>
            <a:lvl9pPr marL="4033601" indent="0">
              <a:buNone/>
              <a:defRPr sz="9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715" y="326125"/>
            <a:ext cx="925391" cy="846588"/>
          </a:xfrm>
          <a:prstGeom prst="rect">
            <a:avLst/>
          </a:prstGeom>
        </p:spPr>
        <p:txBody>
          <a:bodyPr/>
          <a:lstStyle>
            <a:lvl1pPr algn="ctr">
              <a:defRPr sz="3088"/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8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857" y="0"/>
            <a:ext cx="10695257" cy="7565936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013253" y="1022385"/>
            <a:ext cx="7420429" cy="7828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0847" y="2745035"/>
            <a:ext cx="7420429" cy="389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57891" y="7019730"/>
            <a:ext cx="1158450" cy="2521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93" b="1" i="0">
                <a:solidFill>
                  <a:schemeClr val="accent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0959" y="7019729"/>
            <a:ext cx="4513816" cy="2521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93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9058100" y="0"/>
            <a:ext cx="802005" cy="1212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979715" y="326125"/>
            <a:ext cx="925391" cy="846588"/>
          </a:xfrm>
          <a:prstGeom prst="rect">
            <a:avLst/>
          </a:prstGeom>
        </p:spPr>
        <p:txBody>
          <a:bodyPr anchor="b"/>
          <a:lstStyle>
            <a:lvl1pPr algn="ctr">
              <a:defRPr sz="3088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419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504200" rtl="0" eaLnBrk="1" latinLnBrk="0" hangingPunct="1">
        <a:spcBef>
          <a:spcPct val="0"/>
        </a:spcBef>
        <a:buNone/>
        <a:defRPr sz="3529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8150" indent="-37815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5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56300" indent="-312604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58820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4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1340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6386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00114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8478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491225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741781" indent="-252100" algn="l" defTabSz="504200" rtl="0" eaLnBrk="1" latinLnBrk="0" hangingPunct="1">
        <a:spcBef>
          <a:spcPts val="1103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2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4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600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10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52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4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601" algn="l" defTabSz="504200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png"/><Relationship Id="rId7" Type="http://schemas.openxmlformats.org/officeDocument/2006/relationships/image" Target="../media/image5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jp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93700" y="2567162"/>
            <a:ext cx="5105400" cy="4932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2798" y="6542639"/>
            <a:ext cx="3174013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40" dirty="0">
                <a:latin typeface="Comic Sans MS" panose="030F0702030302020204" pitchFamily="66" charset="0"/>
                <a:cs typeface="Arial"/>
              </a:rPr>
              <a:t>1. </a:t>
            </a:r>
            <a:r>
              <a:rPr b="1" spc="-70" dirty="0">
                <a:latin typeface="Comic Sans MS" panose="030F0702030302020204" pitchFamily="66" charset="0"/>
                <a:cs typeface="Arial"/>
              </a:rPr>
              <a:t>Manhattan,</a:t>
            </a:r>
            <a:r>
              <a:rPr b="1" spc="-95" dirty="0">
                <a:latin typeface="Comic Sans MS" panose="030F0702030302020204" pitchFamily="66" charset="0"/>
                <a:cs typeface="Arial"/>
              </a:rPr>
              <a:t> </a:t>
            </a:r>
            <a:r>
              <a:rPr b="1" spc="-75" dirty="0">
                <a:latin typeface="Comic Sans MS" panose="030F0702030302020204" pitchFamily="66" charset="0"/>
                <a:cs typeface="Arial"/>
              </a:rPr>
              <a:t>2.Brooklyn,</a:t>
            </a:r>
            <a:endParaRPr b="1" dirty="0">
              <a:latin typeface="Comic Sans MS" panose="030F0702030302020204" pitchFamily="66" charset="0"/>
              <a:cs typeface="Arial"/>
            </a:endParaRPr>
          </a:p>
          <a:p>
            <a:pPr marL="85090">
              <a:lnSpc>
                <a:spcPct val="100000"/>
              </a:lnSpc>
            </a:pPr>
            <a:r>
              <a:rPr b="1" spc="-40" dirty="0">
                <a:latin typeface="Comic Sans MS" panose="030F0702030302020204" pitchFamily="66" charset="0"/>
                <a:cs typeface="Arial"/>
              </a:rPr>
              <a:t>3. </a:t>
            </a:r>
            <a:r>
              <a:rPr b="1" spc="-120" dirty="0">
                <a:latin typeface="Comic Sans MS" panose="030F0702030302020204" pitchFamily="66" charset="0"/>
                <a:cs typeface="Arial"/>
              </a:rPr>
              <a:t>Queens, </a:t>
            </a:r>
            <a:r>
              <a:rPr b="1" spc="145" dirty="0">
                <a:latin typeface="Comic Sans MS" panose="030F0702030302020204" pitchFamily="66" charset="0"/>
                <a:cs typeface="Arial"/>
              </a:rPr>
              <a:t> </a:t>
            </a:r>
            <a:r>
              <a:rPr b="1" spc="-114" dirty="0">
                <a:latin typeface="Comic Sans MS" panose="030F0702030302020204" pitchFamily="66" charset="0"/>
                <a:cs typeface="Arial"/>
              </a:rPr>
              <a:t>4.The</a:t>
            </a:r>
            <a:r>
              <a:rPr b="1" spc="-105" dirty="0">
                <a:latin typeface="Comic Sans MS" panose="030F0702030302020204" pitchFamily="66" charset="0"/>
                <a:cs typeface="Arial"/>
              </a:rPr>
              <a:t> </a:t>
            </a:r>
            <a:r>
              <a:rPr b="1" spc="-95" dirty="0">
                <a:latin typeface="Comic Sans MS" panose="030F0702030302020204" pitchFamily="66" charset="0"/>
                <a:cs typeface="Arial"/>
              </a:rPr>
              <a:t>Bronx,</a:t>
            </a:r>
            <a:endParaRPr b="1" dirty="0">
              <a:latin typeface="Comic Sans MS" panose="030F0702030302020204" pitchFamily="66" charset="0"/>
              <a:cs typeface="Arial"/>
            </a:endParaRPr>
          </a:p>
          <a:p>
            <a:pPr marL="397510">
              <a:lnSpc>
                <a:spcPct val="100000"/>
              </a:lnSpc>
            </a:pPr>
            <a:r>
              <a:rPr b="1" spc="-40" dirty="0">
                <a:latin typeface="Comic Sans MS" panose="030F0702030302020204" pitchFamily="66" charset="0"/>
                <a:cs typeface="Arial"/>
              </a:rPr>
              <a:t>5. </a:t>
            </a:r>
            <a:r>
              <a:rPr b="1" spc="-80" dirty="0">
                <a:latin typeface="Comic Sans MS" panose="030F0702030302020204" pitchFamily="66" charset="0"/>
                <a:cs typeface="Arial"/>
              </a:rPr>
              <a:t>Staten</a:t>
            </a:r>
            <a:r>
              <a:rPr b="1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b="1" spc="-85" dirty="0">
                <a:latin typeface="Comic Sans MS" panose="030F0702030302020204" pitchFamily="66" charset="0"/>
                <a:cs typeface="Arial"/>
              </a:rPr>
              <a:t>Island</a:t>
            </a:r>
            <a:endParaRPr b="1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84900" y="2867025"/>
            <a:ext cx="3810000" cy="426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51242-E6BF-406B-8FB6-A2639BF6DFD8}"/>
              </a:ext>
            </a:extLst>
          </p:cNvPr>
          <p:cNvSpPr txBox="1"/>
          <p:nvPr/>
        </p:nvSpPr>
        <p:spPr>
          <a:xfrm>
            <a:off x="1612900" y="597980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/>
              <a:t>The Battle of Neighbourhoods</a:t>
            </a:r>
          </a:p>
          <a:p>
            <a:r>
              <a:rPr lang="en-IN" sz="4000" b="1" dirty="0"/>
              <a:t>ABC Company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221736" y="1301496"/>
              <a:ext cx="358292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969252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6315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48143" y="1321308"/>
              <a:ext cx="215265" cy="285115"/>
            </a:xfrm>
            <a:custGeom>
              <a:avLst/>
              <a:gdLst/>
              <a:ahLst/>
              <a:cxnLst/>
              <a:rect l="l" t="t" r="r" b="b"/>
              <a:pathLst>
                <a:path w="215265" h="285115">
                  <a:moveTo>
                    <a:pt x="214884" y="216408"/>
                  </a:moveTo>
                  <a:lnTo>
                    <a:pt x="0" y="216408"/>
                  </a:lnTo>
                  <a:lnTo>
                    <a:pt x="0" y="163068"/>
                  </a:lnTo>
                  <a:lnTo>
                    <a:pt x="131064" y="0"/>
                  </a:lnTo>
                  <a:lnTo>
                    <a:pt x="188976" y="0"/>
                  </a:lnTo>
                  <a:lnTo>
                    <a:pt x="188976" y="71628"/>
                  </a:lnTo>
                  <a:lnTo>
                    <a:pt x="124968" y="71628"/>
                  </a:lnTo>
                  <a:lnTo>
                    <a:pt x="51816" y="164592"/>
                  </a:lnTo>
                  <a:lnTo>
                    <a:pt x="214884" y="164592"/>
                  </a:lnTo>
                  <a:lnTo>
                    <a:pt x="214884" y="216408"/>
                  </a:lnTo>
                  <a:close/>
                </a:path>
                <a:path w="215265" h="285115">
                  <a:moveTo>
                    <a:pt x="188976" y="164592"/>
                  </a:moveTo>
                  <a:lnTo>
                    <a:pt x="126492" y="164592"/>
                  </a:lnTo>
                  <a:lnTo>
                    <a:pt x="126492" y="71628"/>
                  </a:lnTo>
                  <a:lnTo>
                    <a:pt x="188976" y="71628"/>
                  </a:lnTo>
                  <a:lnTo>
                    <a:pt x="188976" y="164592"/>
                  </a:lnTo>
                  <a:close/>
                </a:path>
                <a:path w="215265" h="285115">
                  <a:moveTo>
                    <a:pt x="188976" y="284988"/>
                  </a:moveTo>
                  <a:lnTo>
                    <a:pt x="126492" y="284988"/>
                  </a:lnTo>
                  <a:lnTo>
                    <a:pt x="126492" y="216408"/>
                  </a:lnTo>
                  <a:lnTo>
                    <a:pt x="188976" y="216408"/>
                  </a:lnTo>
                  <a:lnTo>
                    <a:pt x="188976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40523" y="1313688"/>
              <a:ext cx="230504" cy="299085"/>
            </a:xfrm>
            <a:custGeom>
              <a:avLst/>
              <a:gdLst/>
              <a:ahLst/>
              <a:cxnLst/>
              <a:rect l="l" t="t" r="r" b="b"/>
              <a:pathLst>
                <a:path w="230504" h="299084">
                  <a:moveTo>
                    <a:pt x="126492" y="230124"/>
                  </a:moveTo>
                  <a:lnTo>
                    <a:pt x="3048" y="230124"/>
                  </a:lnTo>
                  <a:lnTo>
                    <a:pt x="0" y="227076"/>
                  </a:lnTo>
                  <a:lnTo>
                    <a:pt x="0" y="167640"/>
                  </a:lnTo>
                  <a:lnTo>
                    <a:pt x="1524" y="167640"/>
                  </a:lnTo>
                  <a:lnTo>
                    <a:pt x="132588" y="3048"/>
                  </a:lnTo>
                  <a:lnTo>
                    <a:pt x="135636" y="0"/>
                  </a:lnTo>
                  <a:lnTo>
                    <a:pt x="199644" y="0"/>
                  </a:lnTo>
                  <a:lnTo>
                    <a:pt x="202692" y="3048"/>
                  </a:lnTo>
                  <a:lnTo>
                    <a:pt x="202692" y="7620"/>
                  </a:lnTo>
                  <a:lnTo>
                    <a:pt x="188976" y="7620"/>
                  </a:lnTo>
                  <a:lnTo>
                    <a:pt x="188976" y="12192"/>
                  </a:lnTo>
                  <a:lnTo>
                    <a:pt x="143256" y="12192"/>
                  </a:lnTo>
                  <a:lnTo>
                    <a:pt x="138684" y="13716"/>
                  </a:lnTo>
                  <a:lnTo>
                    <a:pt x="142031" y="13716"/>
                  </a:lnTo>
                  <a:lnTo>
                    <a:pt x="15866" y="170688"/>
                  </a:lnTo>
                  <a:lnTo>
                    <a:pt x="13716" y="170688"/>
                  </a:lnTo>
                  <a:lnTo>
                    <a:pt x="12192" y="175260"/>
                  </a:lnTo>
                  <a:lnTo>
                    <a:pt x="13716" y="175260"/>
                  </a:lnTo>
                  <a:lnTo>
                    <a:pt x="13716" y="216408"/>
                  </a:lnTo>
                  <a:lnTo>
                    <a:pt x="7620" y="216408"/>
                  </a:lnTo>
                  <a:lnTo>
                    <a:pt x="13716" y="224028"/>
                  </a:lnTo>
                  <a:lnTo>
                    <a:pt x="126492" y="224028"/>
                  </a:lnTo>
                  <a:lnTo>
                    <a:pt x="126492" y="230124"/>
                  </a:lnTo>
                  <a:close/>
                </a:path>
                <a:path w="230504" h="299084">
                  <a:moveTo>
                    <a:pt x="216408" y="178308"/>
                  </a:moveTo>
                  <a:lnTo>
                    <a:pt x="192024" y="178308"/>
                  </a:lnTo>
                  <a:lnTo>
                    <a:pt x="188976" y="175260"/>
                  </a:lnTo>
                  <a:lnTo>
                    <a:pt x="188976" y="7620"/>
                  </a:lnTo>
                  <a:lnTo>
                    <a:pt x="196596" y="13716"/>
                  </a:lnTo>
                  <a:lnTo>
                    <a:pt x="202692" y="13716"/>
                  </a:lnTo>
                  <a:lnTo>
                    <a:pt x="202692" y="164592"/>
                  </a:lnTo>
                  <a:lnTo>
                    <a:pt x="196596" y="164592"/>
                  </a:lnTo>
                  <a:lnTo>
                    <a:pt x="202692" y="172212"/>
                  </a:lnTo>
                  <a:lnTo>
                    <a:pt x="216408" y="172212"/>
                  </a:lnTo>
                  <a:lnTo>
                    <a:pt x="216408" y="178308"/>
                  </a:lnTo>
                  <a:close/>
                </a:path>
                <a:path w="230504" h="299084">
                  <a:moveTo>
                    <a:pt x="202692" y="13716"/>
                  </a:moveTo>
                  <a:lnTo>
                    <a:pt x="196596" y="13716"/>
                  </a:lnTo>
                  <a:lnTo>
                    <a:pt x="188976" y="7620"/>
                  </a:lnTo>
                  <a:lnTo>
                    <a:pt x="202692" y="7620"/>
                  </a:lnTo>
                  <a:lnTo>
                    <a:pt x="202692" y="13716"/>
                  </a:lnTo>
                  <a:close/>
                </a:path>
                <a:path w="230504" h="299084">
                  <a:moveTo>
                    <a:pt x="142031" y="13716"/>
                  </a:moveTo>
                  <a:lnTo>
                    <a:pt x="138684" y="13716"/>
                  </a:lnTo>
                  <a:lnTo>
                    <a:pt x="143256" y="12192"/>
                  </a:lnTo>
                  <a:lnTo>
                    <a:pt x="142031" y="13716"/>
                  </a:lnTo>
                  <a:close/>
                </a:path>
                <a:path w="230504" h="299084">
                  <a:moveTo>
                    <a:pt x="188976" y="13716"/>
                  </a:moveTo>
                  <a:lnTo>
                    <a:pt x="142031" y="13716"/>
                  </a:lnTo>
                  <a:lnTo>
                    <a:pt x="143256" y="12192"/>
                  </a:lnTo>
                  <a:lnTo>
                    <a:pt x="188976" y="12192"/>
                  </a:lnTo>
                  <a:lnTo>
                    <a:pt x="188976" y="13716"/>
                  </a:lnTo>
                  <a:close/>
                </a:path>
                <a:path w="230504" h="299084">
                  <a:moveTo>
                    <a:pt x="137160" y="178308"/>
                  </a:moveTo>
                  <a:lnTo>
                    <a:pt x="56388" y="178308"/>
                  </a:lnTo>
                  <a:lnTo>
                    <a:pt x="53340" y="175260"/>
                  </a:lnTo>
                  <a:lnTo>
                    <a:pt x="51816" y="172212"/>
                  </a:lnTo>
                  <a:lnTo>
                    <a:pt x="51816" y="169164"/>
                  </a:lnTo>
                  <a:lnTo>
                    <a:pt x="53340" y="167640"/>
                  </a:lnTo>
                  <a:lnTo>
                    <a:pt x="126492" y="74676"/>
                  </a:lnTo>
                  <a:lnTo>
                    <a:pt x="128016" y="73152"/>
                  </a:lnTo>
                  <a:lnTo>
                    <a:pt x="131064" y="71628"/>
                  </a:lnTo>
                  <a:lnTo>
                    <a:pt x="137160" y="71628"/>
                  </a:lnTo>
                  <a:lnTo>
                    <a:pt x="140208" y="74676"/>
                  </a:lnTo>
                  <a:lnTo>
                    <a:pt x="140208" y="79248"/>
                  </a:lnTo>
                  <a:lnTo>
                    <a:pt x="126492" y="79248"/>
                  </a:lnTo>
                  <a:lnTo>
                    <a:pt x="126492" y="97722"/>
                  </a:lnTo>
                  <a:lnTo>
                    <a:pt x="73643" y="164592"/>
                  </a:lnTo>
                  <a:lnTo>
                    <a:pt x="59436" y="164592"/>
                  </a:lnTo>
                  <a:lnTo>
                    <a:pt x="64008" y="176784"/>
                  </a:lnTo>
                  <a:lnTo>
                    <a:pt x="138684" y="176784"/>
                  </a:lnTo>
                  <a:lnTo>
                    <a:pt x="137160" y="178308"/>
                  </a:lnTo>
                  <a:close/>
                </a:path>
                <a:path w="230504" h="299084">
                  <a:moveTo>
                    <a:pt x="126492" y="97722"/>
                  </a:moveTo>
                  <a:lnTo>
                    <a:pt x="126492" y="79248"/>
                  </a:lnTo>
                  <a:lnTo>
                    <a:pt x="133525" y="84875"/>
                  </a:lnTo>
                  <a:lnTo>
                    <a:pt x="132588" y="85344"/>
                  </a:lnTo>
                  <a:lnTo>
                    <a:pt x="136275" y="85344"/>
                  </a:lnTo>
                  <a:lnTo>
                    <a:pt x="126492" y="97722"/>
                  </a:lnTo>
                  <a:close/>
                </a:path>
                <a:path w="230504" h="299084">
                  <a:moveTo>
                    <a:pt x="133525" y="84875"/>
                  </a:moveTo>
                  <a:lnTo>
                    <a:pt x="126492" y="79248"/>
                  </a:lnTo>
                  <a:lnTo>
                    <a:pt x="140208" y="79248"/>
                  </a:lnTo>
                  <a:lnTo>
                    <a:pt x="140208" y="82296"/>
                  </a:lnTo>
                  <a:lnTo>
                    <a:pt x="138684" y="82296"/>
                  </a:lnTo>
                  <a:lnTo>
                    <a:pt x="133525" y="84875"/>
                  </a:lnTo>
                  <a:close/>
                </a:path>
                <a:path w="230504" h="299084">
                  <a:moveTo>
                    <a:pt x="136275" y="85344"/>
                  </a:moveTo>
                  <a:lnTo>
                    <a:pt x="134112" y="85344"/>
                  </a:lnTo>
                  <a:lnTo>
                    <a:pt x="133525" y="84875"/>
                  </a:lnTo>
                  <a:lnTo>
                    <a:pt x="138684" y="82296"/>
                  </a:lnTo>
                  <a:lnTo>
                    <a:pt x="136275" y="85344"/>
                  </a:lnTo>
                  <a:close/>
                </a:path>
                <a:path w="230504" h="299084">
                  <a:moveTo>
                    <a:pt x="126492" y="172212"/>
                  </a:moveTo>
                  <a:lnTo>
                    <a:pt x="126492" y="97722"/>
                  </a:lnTo>
                  <a:lnTo>
                    <a:pt x="138684" y="82296"/>
                  </a:lnTo>
                  <a:lnTo>
                    <a:pt x="140208" y="82296"/>
                  </a:lnTo>
                  <a:lnTo>
                    <a:pt x="140208" y="164592"/>
                  </a:lnTo>
                  <a:lnTo>
                    <a:pt x="134112" y="164592"/>
                  </a:lnTo>
                  <a:lnTo>
                    <a:pt x="126492" y="172212"/>
                  </a:lnTo>
                  <a:close/>
                </a:path>
                <a:path w="230504" h="299084">
                  <a:moveTo>
                    <a:pt x="134112" y="85344"/>
                  </a:moveTo>
                  <a:lnTo>
                    <a:pt x="132588" y="85344"/>
                  </a:lnTo>
                  <a:lnTo>
                    <a:pt x="133525" y="84875"/>
                  </a:lnTo>
                  <a:lnTo>
                    <a:pt x="134112" y="85344"/>
                  </a:lnTo>
                  <a:close/>
                </a:path>
                <a:path w="230504" h="299084">
                  <a:moveTo>
                    <a:pt x="64008" y="176784"/>
                  </a:moveTo>
                  <a:lnTo>
                    <a:pt x="59436" y="164592"/>
                  </a:lnTo>
                  <a:lnTo>
                    <a:pt x="73643" y="164592"/>
                  </a:lnTo>
                  <a:lnTo>
                    <a:pt x="64008" y="176784"/>
                  </a:lnTo>
                  <a:close/>
                </a:path>
                <a:path w="230504" h="299084">
                  <a:moveTo>
                    <a:pt x="138684" y="176784"/>
                  </a:moveTo>
                  <a:lnTo>
                    <a:pt x="64008" y="176784"/>
                  </a:lnTo>
                  <a:lnTo>
                    <a:pt x="73643" y="164592"/>
                  </a:lnTo>
                  <a:lnTo>
                    <a:pt x="126492" y="164592"/>
                  </a:lnTo>
                  <a:lnTo>
                    <a:pt x="126492" y="172212"/>
                  </a:lnTo>
                  <a:lnTo>
                    <a:pt x="140208" y="172212"/>
                  </a:lnTo>
                  <a:lnTo>
                    <a:pt x="140208" y="175260"/>
                  </a:lnTo>
                  <a:lnTo>
                    <a:pt x="138684" y="176784"/>
                  </a:lnTo>
                  <a:close/>
                </a:path>
                <a:path w="230504" h="299084">
                  <a:moveTo>
                    <a:pt x="140208" y="172212"/>
                  </a:moveTo>
                  <a:lnTo>
                    <a:pt x="126492" y="172212"/>
                  </a:lnTo>
                  <a:lnTo>
                    <a:pt x="134112" y="164592"/>
                  </a:lnTo>
                  <a:lnTo>
                    <a:pt x="140208" y="164592"/>
                  </a:lnTo>
                  <a:lnTo>
                    <a:pt x="140208" y="172212"/>
                  </a:lnTo>
                  <a:close/>
                </a:path>
                <a:path w="230504" h="299084">
                  <a:moveTo>
                    <a:pt x="202692" y="172212"/>
                  </a:moveTo>
                  <a:lnTo>
                    <a:pt x="196596" y="164592"/>
                  </a:lnTo>
                  <a:lnTo>
                    <a:pt x="202692" y="164592"/>
                  </a:lnTo>
                  <a:lnTo>
                    <a:pt x="202692" y="172212"/>
                  </a:lnTo>
                  <a:close/>
                </a:path>
                <a:path w="230504" h="299084">
                  <a:moveTo>
                    <a:pt x="230124" y="178308"/>
                  </a:moveTo>
                  <a:lnTo>
                    <a:pt x="222504" y="178308"/>
                  </a:lnTo>
                  <a:lnTo>
                    <a:pt x="216408" y="172212"/>
                  </a:lnTo>
                  <a:lnTo>
                    <a:pt x="202692" y="172212"/>
                  </a:lnTo>
                  <a:lnTo>
                    <a:pt x="202692" y="164592"/>
                  </a:lnTo>
                  <a:lnTo>
                    <a:pt x="227076" y="164592"/>
                  </a:lnTo>
                  <a:lnTo>
                    <a:pt x="230124" y="167640"/>
                  </a:lnTo>
                  <a:lnTo>
                    <a:pt x="230124" y="178308"/>
                  </a:lnTo>
                  <a:close/>
                </a:path>
                <a:path w="230504" h="299084">
                  <a:moveTo>
                    <a:pt x="12192" y="175260"/>
                  </a:moveTo>
                  <a:lnTo>
                    <a:pt x="13716" y="170688"/>
                  </a:lnTo>
                  <a:lnTo>
                    <a:pt x="13716" y="173363"/>
                  </a:lnTo>
                  <a:lnTo>
                    <a:pt x="12192" y="175260"/>
                  </a:lnTo>
                  <a:close/>
                </a:path>
                <a:path w="230504" h="299084">
                  <a:moveTo>
                    <a:pt x="13716" y="173363"/>
                  </a:moveTo>
                  <a:lnTo>
                    <a:pt x="13716" y="170688"/>
                  </a:lnTo>
                  <a:lnTo>
                    <a:pt x="15866" y="170688"/>
                  </a:lnTo>
                  <a:lnTo>
                    <a:pt x="13716" y="173363"/>
                  </a:lnTo>
                  <a:close/>
                </a:path>
                <a:path w="230504" h="299084">
                  <a:moveTo>
                    <a:pt x="216408" y="224028"/>
                  </a:moveTo>
                  <a:lnTo>
                    <a:pt x="216408" y="172212"/>
                  </a:lnTo>
                  <a:lnTo>
                    <a:pt x="222504" y="178308"/>
                  </a:lnTo>
                  <a:lnTo>
                    <a:pt x="230124" y="178308"/>
                  </a:lnTo>
                  <a:lnTo>
                    <a:pt x="230124" y="216408"/>
                  </a:lnTo>
                  <a:lnTo>
                    <a:pt x="222504" y="216408"/>
                  </a:lnTo>
                  <a:lnTo>
                    <a:pt x="216408" y="224028"/>
                  </a:lnTo>
                  <a:close/>
                </a:path>
                <a:path w="230504" h="299084">
                  <a:moveTo>
                    <a:pt x="13716" y="175260"/>
                  </a:moveTo>
                  <a:lnTo>
                    <a:pt x="12192" y="175260"/>
                  </a:lnTo>
                  <a:lnTo>
                    <a:pt x="13716" y="173363"/>
                  </a:lnTo>
                  <a:lnTo>
                    <a:pt x="13716" y="175260"/>
                  </a:lnTo>
                  <a:close/>
                </a:path>
                <a:path w="230504" h="299084">
                  <a:moveTo>
                    <a:pt x="13716" y="224028"/>
                  </a:moveTo>
                  <a:lnTo>
                    <a:pt x="7620" y="216408"/>
                  </a:lnTo>
                  <a:lnTo>
                    <a:pt x="13716" y="216408"/>
                  </a:lnTo>
                  <a:lnTo>
                    <a:pt x="13716" y="224028"/>
                  </a:lnTo>
                  <a:close/>
                </a:path>
                <a:path w="230504" h="299084">
                  <a:moveTo>
                    <a:pt x="140208" y="230124"/>
                  </a:moveTo>
                  <a:lnTo>
                    <a:pt x="134112" y="230124"/>
                  </a:lnTo>
                  <a:lnTo>
                    <a:pt x="126492" y="224028"/>
                  </a:lnTo>
                  <a:lnTo>
                    <a:pt x="13716" y="224028"/>
                  </a:lnTo>
                  <a:lnTo>
                    <a:pt x="13716" y="216408"/>
                  </a:lnTo>
                  <a:lnTo>
                    <a:pt x="137160" y="216408"/>
                  </a:lnTo>
                  <a:lnTo>
                    <a:pt x="140208" y="220980"/>
                  </a:lnTo>
                  <a:lnTo>
                    <a:pt x="140208" y="230124"/>
                  </a:lnTo>
                  <a:close/>
                </a:path>
                <a:path w="230504" h="299084">
                  <a:moveTo>
                    <a:pt x="188976" y="292608"/>
                  </a:moveTo>
                  <a:lnTo>
                    <a:pt x="188976" y="220980"/>
                  </a:lnTo>
                  <a:lnTo>
                    <a:pt x="192024" y="216408"/>
                  </a:lnTo>
                  <a:lnTo>
                    <a:pt x="216408" y="216408"/>
                  </a:lnTo>
                  <a:lnTo>
                    <a:pt x="216408" y="224028"/>
                  </a:lnTo>
                  <a:lnTo>
                    <a:pt x="202692" y="224028"/>
                  </a:lnTo>
                  <a:lnTo>
                    <a:pt x="196596" y="230124"/>
                  </a:lnTo>
                  <a:lnTo>
                    <a:pt x="202692" y="230124"/>
                  </a:lnTo>
                  <a:lnTo>
                    <a:pt x="202692" y="284988"/>
                  </a:lnTo>
                  <a:lnTo>
                    <a:pt x="196596" y="284988"/>
                  </a:lnTo>
                  <a:lnTo>
                    <a:pt x="188976" y="292608"/>
                  </a:lnTo>
                  <a:close/>
                </a:path>
                <a:path w="230504" h="299084">
                  <a:moveTo>
                    <a:pt x="227076" y="230124"/>
                  </a:moveTo>
                  <a:lnTo>
                    <a:pt x="202692" y="230124"/>
                  </a:lnTo>
                  <a:lnTo>
                    <a:pt x="202692" y="224028"/>
                  </a:lnTo>
                  <a:lnTo>
                    <a:pt x="216408" y="224028"/>
                  </a:lnTo>
                  <a:lnTo>
                    <a:pt x="222504" y="216408"/>
                  </a:lnTo>
                  <a:lnTo>
                    <a:pt x="230124" y="216408"/>
                  </a:lnTo>
                  <a:lnTo>
                    <a:pt x="230124" y="227076"/>
                  </a:lnTo>
                  <a:lnTo>
                    <a:pt x="227076" y="230124"/>
                  </a:lnTo>
                  <a:close/>
                </a:path>
                <a:path w="230504" h="299084">
                  <a:moveTo>
                    <a:pt x="199644" y="298704"/>
                  </a:moveTo>
                  <a:lnTo>
                    <a:pt x="129540" y="298704"/>
                  </a:lnTo>
                  <a:lnTo>
                    <a:pt x="126492" y="295656"/>
                  </a:lnTo>
                  <a:lnTo>
                    <a:pt x="126492" y="224028"/>
                  </a:lnTo>
                  <a:lnTo>
                    <a:pt x="134112" y="230124"/>
                  </a:lnTo>
                  <a:lnTo>
                    <a:pt x="140208" y="230124"/>
                  </a:lnTo>
                  <a:lnTo>
                    <a:pt x="140208" y="284988"/>
                  </a:lnTo>
                  <a:lnTo>
                    <a:pt x="134112" y="284988"/>
                  </a:lnTo>
                  <a:lnTo>
                    <a:pt x="140208" y="292608"/>
                  </a:lnTo>
                  <a:lnTo>
                    <a:pt x="202692" y="292608"/>
                  </a:lnTo>
                  <a:lnTo>
                    <a:pt x="202692" y="295656"/>
                  </a:lnTo>
                  <a:lnTo>
                    <a:pt x="199644" y="298704"/>
                  </a:lnTo>
                  <a:close/>
                </a:path>
                <a:path w="230504" h="299084">
                  <a:moveTo>
                    <a:pt x="202692" y="230124"/>
                  </a:moveTo>
                  <a:lnTo>
                    <a:pt x="196596" y="230124"/>
                  </a:lnTo>
                  <a:lnTo>
                    <a:pt x="202692" y="224028"/>
                  </a:lnTo>
                  <a:lnTo>
                    <a:pt x="202692" y="230124"/>
                  </a:lnTo>
                  <a:close/>
                </a:path>
                <a:path w="230504" h="299084">
                  <a:moveTo>
                    <a:pt x="140208" y="292608"/>
                  </a:moveTo>
                  <a:lnTo>
                    <a:pt x="134112" y="284988"/>
                  </a:lnTo>
                  <a:lnTo>
                    <a:pt x="140208" y="284988"/>
                  </a:lnTo>
                  <a:lnTo>
                    <a:pt x="140208" y="292608"/>
                  </a:lnTo>
                  <a:close/>
                </a:path>
                <a:path w="230504" h="299084">
                  <a:moveTo>
                    <a:pt x="188976" y="292608"/>
                  </a:moveTo>
                  <a:lnTo>
                    <a:pt x="140208" y="292608"/>
                  </a:lnTo>
                  <a:lnTo>
                    <a:pt x="140208" y="284988"/>
                  </a:lnTo>
                  <a:lnTo>
                    <a:pt x="188976" y="284988"/>
                  </a:lnTo>
                  <a:lnTo>
                    <a:pt x="188976" y="292608"/>
                  </a:lnTo>
                  <a:close/>
                </a:path>
                <a:path w="230504" h="299084">
                  <a:moveTo>
                    <a:pt x="202692" y="292608"/>
                  </a:moveTo>
                  <a:lnTo>
                    <a:pt x="188976" y="292608"/>
                  </a:lnTo>
                  <a:lnTo>
                    <a:pt x="196596" y="284988"/>
                  </a:lnTo>
                  <a:lnTo>
                    <a:pt x="202692" y="284988"/>
                  </a:lnTo>
                  <a:lnTo>
                    <a:pt x="202692" y="29260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74701" y="2306637"/>
            <a:ext cx="8582824" cy="1738296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foursquare.com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90" dirty="0">
                <a:latin typeface="Comic Sans MS" panose="030F0702030302020204" pitchFamily="66" charset="0"/>
                <a:cs typeface="Arial"/>
              </a:rPr>
              <a:t>Newyork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geographical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coordinates 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utilized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input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API,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be leveraged to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provision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venues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information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each 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neighborhood.We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000" spc="-229" dirty="0">
                <a:latin typeface="Comic Sans MS" panose="030F0702030302020204" pitchFamily="66" charset="0"/>
                <a:cs typeface="Arial"/>
              </a:rPr>
              <a:t>use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000" spc="-190" dirty="0">
                <a:latin typeface="Comic Sans MS" panose="030F0702030302020204" pitchFamily="66" charset="0"/>
                <a:cs typeface="Arial"/>
              </a:rPr>
              <a:t>API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explore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neighborhoods 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City. </a:t>
            </a:r>
            <a:r>
              <a:rPr sz="2000" spc="-229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below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image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000" spc="-190" dirty="0">
                <a:latin typeface="Comic Sans MS" panose="030F0702030302020204" pitchFamily="66" charset="0"/>
                <a:cs typeface="Arial"/>
              </a:rPr>
              <a:t>API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75841" y="4391025"/>
            <a:ext cx="7716012" cy="2528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17500" y="428625"/>
            <a:ext cx="10210800" cy="6653911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142488" y="1301496"/>
              <a:ext cx="437997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55700" y="2670159"/>
            <a:ext cx="8991600" cy="2828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15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150" dirty="0">
                <a:latin typeface="Comic Sans MS" panose="030F0702030302020204" pitchFamily="66" charset="0"/>
                <a:cs typeface="Arial"/>
              </a:rPr>
              <a:t>New 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York</a:t>
            </a:r>
            <a:r>
              <a:rPr sz="2400" spc="-2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city</a:t>
            </a:r>
            <a:r>
              <a:rPr sz="2400" spc="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neighbourhood	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a 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5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boroughs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306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neighborhoods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30" dirty="0">
                <a:latin typeface="Comic Sans MS" panose="030F0702030302020204" pitchFamily="66" charset="0"/>
                <a:cs typeface="Arial"/>
              </a:rPr>
              <a:t>PART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1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Clustering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Manhattan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400" spc="3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Brooklyn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30" dirty="0">
                <a:latin typeface="Comic Sans MS" panose="030F0702030302020204" pitchFamily="66" charset="0"/>
                <a:cs typeface="Arial"/>
              </a:rPr>
              <a:t>PART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2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Clustering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Bronx,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Staten</a:t>
            </a:r>
            <a:r>
              <a:rPr sz="2400" spc="1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Island.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48514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80" dirty="0">
                <a:latin typeface="Comic Sans MS" panose="030F0702030302020204" pitchFamily="66" charset="0"/>
                <a:cs typeface="Arial"/>
              </a:rPr>
              <a:t>Only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restaurant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filtered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foursquare.com </a:t>
            </a:r>
            <a:r>
              <a:rPr sz="2400" spc="-240" dirty="0">
                <a:latin typeface="Comic Sans MS" panose="030F0702030302020204" pitchFamily="66" charset="0"/>
                <a:cs typeface="Arial"/>
              </a:rPr>
              <a:t>venues 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utilized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this</a:t>
            </a:r>
            <a:r>
              <a:rPr sz="2400" spc="1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project.</a:t>
            </a:r>
            <a:endParaRPr sz="35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80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done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because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following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Exploratory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400" spc="2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analysis.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91172" y="1321308"/>
              <a:ext cx="104139" cy="285115"/>
            </a:xfrm>
            <a:custGeom>
              <a:avLst/>
              <a:gdLst/>
              <a:ahLst/>
              <a:cxnLst/>
              <a:rect l="l" t="t" r="r" b="b"/>
              <a:pathLst>
                <a:path w="104140" h="285115">
                  <a:moveTo>
                    <a:pt x="103631" y="284988"/>
                  </a:moveTo>
                  <a:lnTo>
                    <a:pt x="41147" y="284988"/>
                  </a:lnTo>
                  <a:lnTo>
                    <a:pt x="41147" y="51816"/>
                  </a:lnTo>
                  <a:lnTo>
                    <a:pt x="0" y="51816"/>
                  </a:lnTo>
                  <a:lnTo>
                    <a:pt x="10668" y="0"/>
                  </a:lnTo>
                  <a:lnTo>
                    <a:pt x="103631" y="0"/>
                  </a:lnTo>
                  <a:lnTo>
                    <a:pt x="103631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83552" y="1315212"/>
              <a:ext cx="117475" cy="297180"/>
            </a:xfrm>
            <a:custGeom>
              <a:avLst/>
              <a:gdLst/>
              <a:ahLst/>
              <a:cxnLst/>
              <a:rect l="l" t="t" r="r" b="b"/>
              <a:pathLst>
                <a:path w="117475" h="297180">
                  <a:moveTo>
                    <a:pt x="41148" y="65532"/>
                  </a:moveTo>
                  <a:lnTo>
                    <a:pt x="4572" y="65532"/>
                  </a:lnTo>
                  <a:lnTo>
                    <a:pt x="0" y="60960"/>
                  </a:lnTo>
                  <a:lnTo>
                    <a:pt x="0" y="56388"/>
                  </a:lnTo>
                  <a:lnTo>
                    <a:pt x="10668" y="4572"/>
                  </a:lnTo>
                  <a:lnTo>
                    <a:pt x="12192" y="1524"/>
                  </a:lnTo>
                  <a:lnTo>
                    <a:pt x="15240" y="0"/>
                  </a:lnTo>
                  <a:lnTo>
                    <a:pt x="114300" y="0"/>
                  </a:lnTo>
                  <a:lnTo>
                    <a:pt x="117348" y="3048"/>
                  </a:lnTo>
                  <a:lnTo>
                    <a:pt x="117348" y="6096"/>
                  </a:lnTo>
                  <a:lnTo>
                    <a:pt x="103632" y="6096"/>
                  </a:lnTo>
                  <a:lnTo>
                    <a:pt x="103632" y="7620"/>
                  </a:lnTo>
                  <a:lnTo>
                    <a:pt x="24384" y="7620"/>
                  </a:lnTo>
                  <a:lnTo>
                    <a:pt x="18288" y="13716"/>
                  </a:lnTo>
                  <a:lnTo>
                    <a:pt x="23128" y="13716"/>
                  </a:lnTo>
                  <a:lnTo>
                    <a:pt x="15284" y="51816"/>
                  </a:lnTo>
                  <a:lnTo>
                    <a:pt x="7620" y="51816"/>
                  </a:lnTo>
                  <a:lnTo>
                    <a:pt x="13716" y="59436"/>
                  </a:lnTo>
                  <a:lnTo>
                    <a:pt x="41148" y="59436"/>
                  </a:lnTo>
                  <a:lnTo>
                    <a:pt x="41148" y="65532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103632" y="6096"/>
                  </a:lnTo>
                  <a:lnTo>
                    <a:pt x="111252" y="13716"/>
                  </a:lnTo>
                  <a:lnTo>
                    <a:pt x="117348" y="13716"/>
                  </a:lnTo>
                  <a:lnTo>
                    <a:pt x="117348" y="283464"/>
                  </a:lnTo>
                  <a:lnTo>
                    <a:pt x="11125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13716"/>
                  </a:moveTo>
                  <a:lnTo>
                    <a:pt x="111252" y="13716"/>
                  </a:lnTo>
                  <a:lnTo>
                    <a:pt x="103632" y="6096"/>
                  </a:lnTo>
                  <a:lnTo>
                    <a:pt x="117348" y="6096"/>
                  </a:lnTo>
                  <a:lnTo>
                    <a:pt x="117348" y="13716"/>
                  </a:lnTo>
                  <a:close/>
                </a:path>
                <a:path w="117475" h="297180">
                  <a:moveTo>
                    <a:pt x="23128" y="13716"/>
                  </a:moveTo>
                  <a:lnTo>
                    <a:pt x="18288" y="13716"/>
                  </a:lnTo>
                  <a:lnTo>
                    <a:pt x="24384" y="7620"/>
                  </a:lnTo>
                  <a:lnTo>
                    <a:pt x="23128" y="13716"/>
                  </a:lnTo>
                  <a:close/>
                </a:path>
                <a:path w="117475" h="297180">
                  <a:moveTo>
                    <a:pt x="103632" y="13716"/>
                  </a:moveTo>
                  <a:lnTo>
                    <a:pt x="23128" y="13716"/>
                  </a:lnTo>
                  <a:lnTo>
                    <a:pt x="24384" y="7620"/>
                  </a:lnTo>
                  <a:lnTo>
                    <a:pt x="103632" y="7620"/>
                  </a:lnTo>
                  <a:lnTo>
                    <a:pt x="103632" y="13716"/>
                  </a:lnTo>
                  <a:close/>
                </a:path>
                <a:path w="117475" h="297180">
                  <a:moveTo>
                    <a:pt x="13716" y="59436"/>
                  </a:moveTo>
                  <a:lnTo>
                    <a:pt x="7620" y="51816"/>
                  </a:lnTo>
                  <a:lnTo>
                    <a:pt x="15284" y="51816"/>
                  </a:lnTo>
                  <a:lnTo>
                    <a:pt x="13716" y="59436"/>
                  </a:lnTo>
                  <a:close/>
                </a:path>
                <a:path w="117475" h="297180">
                  <a:moveTo>
                    <a:pt x="41148" y="59436"/>
                  </a:moveTo>
                  <a:lnTo>
                    <a:pt x="13716" y="59436"/>
                  </a:lnTo>
                  <a:lnTo>
                    <a:pt x="15284" y="51816"/>
                  </a:lnTo>
                  <a:lnTo>
                    <a:pt x="51816" y="51816"/>
                  </a:lnTo>
                  <a:lnTo>
                    <a:pt x="54864" y="54864"/>
                  </a:lnTo>
                  <a:lnTo>
                    <a:pt x="54864" y="57912"/>
                  </a:lnTo>
                  <a:lnTo>
                    <a:pt x="41148" y="57912"/>
                  </a:lnTo>
                  <a:lnTo>
                    <a:pt x="41148" y="59436"/>
                  </a:lnTo>
                  <a:close/>
                </a:path>
                <a:path w="117475" h="297180">
                  <a:moveTo>
                    <a:pt x="114300" y="297180"/>
                  </a:moveTo>
                  <a:lnTo>
                    <a:pt x="44196" y="297180"/>
                  </a:lnTo>
                  <a:lnTo>
                    <a:pt x="41148" y="294132"/>
                  </a:lnTo>
                  <a:lnTo>
                    <a:pt x="41148" y="57912"/>
                  </a:lnTo>
                  <a:lnTo>
                    <a:pt x="48768" y="65532"/>
                  </a:lnTo>
                  <a:lnTo>
                    <a:pt x="54864" y="65532"/>
                  </a:lnTo>
                  <a:lnTo>
                    <a:pt x="54864" y="283464"/>
                  </a:lnTo>
                  <a:lnTo>
                    <a:pt x="48768" y="283464"/>
                  </a:lnTo>
                  <a:lnTo>
                    <a:pt x="54864" y="291084"/>
                  </a:lnTo>
                  <a:lnTo>
                    <a:pt x="117348" y="291084"/>
                  </a:lnTo>
                  <a:lnTo>
                    <a:pt x="117348" y="294132"/>
                  </a:lnTo>
                  <a:lnTo>
                    <a:pt x="114300" y="297180"/>
                  </a:lnTo>
                  <a:close/>
                </a:path>
                <a:path w="117475" h="297180">
                  <a:moveTo>
                    <a:pt x="54864" y="65532"/>
                  </a:moveTo>
                  <a:lnTo>
                    <a:pt x="48768" y="65532"/>
                  </a:lnTo>
                  <a:lnTo>
                    <a:pt x="41148" y="57912"/>
                  </a:lnTo>
                  <a:lnTo>
                    <a:pt x="54864" y="57912"/>
                  </a:lnTo>
                  <a:lnTo>
                    <a:pt x="54864" y="65532"/>
                  </a:lnTo>
                  <a:close/>
                </a:path>
                <a:path w="117475" h="297180">
                  <a:moveTo>
                    <a:pt x="54864" y="291084"/>
                  </a:moveTo>
                  <a:lnTo>
                    <a:pt x="48768" y="283464"/>
                  </a:lnTo>
                  <a:lnTo>
                    <a:pt x="54864" y="283464"/>
                  </a:lnTo>
                  <a:lnTo>
                    <a:pt x="54864" y="291084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54864" y="291084"/>
                  </a:lnTo>
                  <a:lnTo>
                    <a:pt x="54864" y="283464"/>
                  </a:lnTo>
                  <a:lnTo>
                    <a:pt x="10363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291084"/>
                  </a:moveTo>
                  <a:lnTo>
                    <a:pt x="103632" y="291084"/>
                  </a:lnTo>
                  <a:lnTo>
                    <a:pt x="111252" y="283464"/>
                  </a:lnTo>
                  <a:lnTo>
                    <a:pt x="117348" y="283464"/>
                  </a:lnTo>
                  <a:lnTo>
                    <a:pt x="117348" y="29108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5082" y="2486025"/>
            <a:ext cx="4944017" cy="3820533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b="1" spc="-70" dirty="0">
                <a:latin typeface="Comic Sans MS" panose="030F0702030302020204" pitchFamily="66" charset="0"/>
                <a:cs typeface="Trebuchet MS"/>
              </a:rPr>
              <a:t>Data </a:t>
            </a: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1- </a:t>
            </a:r>
            <a:r>
              <a:rPr sz="2000" b="1" spc="-60" dirty="0">
                <a:latin typeface="Comic Sans MS" panose="030F0702030302020204" pitchFamily="66" charset="0"/>
                <a:cs typeface="Trebuchet MS"/>
              </a:rPr>
              <a:t>New </a:t>
            </a:r>
            <a:r>
              <a:rPr sz="2000" b="1" spc="-110" dirty="0">
                <a:latin typeface="Comic Sans MS" panose="030F0702030302020204" pitchFamily="66" charset="0"/>
                <a:cs typeface="Trebuchet MS"/>
              </a:rPr>
              <a:t>york </a:t>
            </a:r>
            <a:r>
              <a:rPr sz="2000" b="1" spc="-145" dirty="0">
                <a:latin typeface="Comic Sans MS" panose="030F0702030302020204" pitchFamily="66" charset="0"/>
                <a:cs typeface="Trebuchet MS"/>
              </a:rPr>
              <a:t>city  </a:t>
            </a:r>
            <a:r>
              <a:rPr sz="2000" b="1" spc="-85" dirty="0">
                <a:latin typeface="Comic Sans MS" panose="030F0702030302020204" pitchFamily="66" charset="0"/>
                <a:cs typeface="Trebuchet MS"/>
              </a:rPr>
              <a:t>Geographical </a:t>
            </a:r>
            <a:r>
              <a:rPr sz="2000" b="1" spc="-110" dirty="0">
                <a:latin typeface="Comic Sans MS" panose="030F0702030302020204" pitchFamily="66" charset="0"/>
                <a:cs typeface="Trebuchet MS"/>
              </a:rPr>
              <a:t>Coordinates</a:t>
            </a:r>
            <a:r>
              <a:rPr sz="2000" b="1" spc="-9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Data.</a:t>
            </a:r>
            <a:endParaRPr sz="2000" dirty="0">
              <a:latin typeface="Comic Sans MS" panose="030F0702030302020204" pitchFamily="66" charset="0"/>
              <a:cs typeface="Trebuchet MS"/>
            </a:endParaRPr>
          </a:p>
          <a:p>
            <a:pPr marL="286385" marR="445134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spc="-114" dirty="0">
                <a:latin typeface="Comic Sans MS" panose="030F0702030302020204" pitchFamily="66" charset="0"/>
                <a:cs typeface="Arial"/>
              </a:rPr>
              <a:t>Load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explore  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t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	</a:t>
            </a:r>
            <a:r>
              <a:rPr sz="2000" b="1" spc="-125" dirty="0">
                <a:latin typeface="Comic Sans MS" panose="030F0702030302020204" pitchFamily="66" charset="0"/>
                <a:cs typeface="Trebuchet MS"/>
              </a:rPr>
              <a:t>n</a:t>
            </a:r>
            <a:r>
              <a:rPr sz="2000" b="1" spc="-229" dirty="0">
                <a:latin typeface="Comic Sans MS" panose="030F0702030302020204" pitchFamily="66" charset="0"/>
                <a:cs typeface="Trebuchet MS"/>
              </a:rPr>
              <a:t>e</a:t>
            </a:r>
            <a:r>
              <a:rPr sz="2000" b="1" spc="10" dirty="0">
                <a:latin typeface="Comic Sans MS" panose="030F0702030302020204" pitchFamily="66" charset="0"/>
                <a:cs typeface="Trebuchet MS"/>
              </a:rPr>
              <a:t>w</a:t>
            </a:r>
            <a:r>
              <a:rPr sz="2000" b="1" spc="-10" dirty="0">
                <a:latin typeface="Comic Sans MS" panose="030F0702030302020204" pitchFamily="66" charset="0"/>
                <a:cs typeface="Trebuchet MS"/>
              </a:rPr>
              <a:t>y</a:t>
            </a:r>
            <a:r>
              <a:rPr sz="2000" b="1" spc="-75" dirty="0">
                <a:latin typeface="Comic Sans MS" panose="030F0702030302020204" pitchFamily="66" charset="0"/>
                <a:cs typeface="Trebuchet MS"/>
              </a:rPr>
              <a:t>o</a:t>
            </a:r>
            <a:r>
              <a:rPr sz="2000" b="1" spc="-220" dirty="0">
                <a:latin typeface="Comic Sans MS" panose="030F0702030302020204" pitchFamily="66" charset="0"/>
                <a:cs typeface="Trebuchet MS"/>
              </a:rPr>
              <a:t>r</a:t>
            </a:r>
            <a:r>
              <a:rPr sz="2000" b="1" spc="-140" dirty="0">
                <a:latin typeface="Comic Sans MS" panose="030F0702030302020204" pitchFamily="66" charset="0"/>
                <a:cs typeface="Trebuchet MS"/>
              </a:rPr>
              <a:t>k</a:t>
            </a:r>
            <a:r>
              <a:rPr sz="2000" b="1" spc="-170" dirty="0">
                <a:latin typeface="Comic Sans MS" panose="030F0702030302020204" pitchFamily="66" charset="0"/>
                <a:cs typeface="Trebuchet MS"/>
              </a:rPr>
              <a:t>_</a:t>
            </a:r>
            <a:r>
              <a:rPr sz="2000" b="1" spc="-85" dirty="0">
                <a:latin typeface="Comic Sans MS" panose="030F0702030302020204" pitchFamily="66" charset="0"/>
                <a:cs typeface="Trebuchet MS"/>
              </a:rPr>
              <a:t>d</a:t>
            </a:r>
            <a:r>
              <a:rPr sz="2000" b="1" spc="10" dirty="0">
                <a:latin typeface="Comic Sans MS" panose="030F0702030302020204" pitchFamily="66" charset="0"/>
                <a:cs typeface="Trebuchet MS"/>
              </a:rPr>
              <a:t>a</a:t>
            </a:r>
            <a:r>
              <a:rPr sz="2000" b="1" spc="-275" dirty="0">
                <a:latin typeface="Comic Sans MS" panose="030F0702030302020204" pitchFamily="66" charset="0"/>
                <a:cs typeface="Trebuchet MS"/>
              </a:rPr>
              <a:t>t</a:t>
            </a:r>
            <a:r>
              <a:rPr sz="2000" b="1" spc="-10" dirty="0">
                <a:latin typeface="Comic Sans MS" panose="030F0702030302020204" pitchFamily="66" charset="0"/>
                <a:cs typeface="Trebuchet MS"/>
              </a:rPr>
              <a:t>a</a:t>
            </a:r>
            <a:r>
              <a:rPr sz="2000" b="1" spc="-235" dirty="0">
                <a:latin typeface="Comic Sans MS" panose="030F0702030302020204" pitchFamily="66" charset="0"/>
                <a:cs typeface="Trebuchet MS"/>
              </a:rPr>
              <a:t>.</a:t>
            </a:r>
            <a:r>
              <a:rPr sz="2000" b="1" spc="-215" dirty="0">
                <a:latin typeface="Comic Sans MS" panose="030F0702030302020204" pitchFamily="66" charset="0"/>
                <a:cs typeface="Trebuchet MS"/>
              </a:rPr>
              <a:t>j</a:t>
            </a:r>
            <a:r>
              <a:rPr sz="2000" b="1" spc="-5" dirty="0">
                <a:latin typeface="Comic Sans MS" panose="030F0702030302020204" pitchFamily="66" charset="0"/>
                <a:cs typeface="Trebuchet MS"/>
              </a:rPr>
              <a:t>s</a:t>
            </a:r>
            <a:r>
              <a:rPr sz="2000" b="1" spc="-75" dirty="0">
                <a:latin typeface="Comic Sans MS" panose="030F0702030302020204" pitchFamily="66" charset="0"/>
                <a:cs typeface="Trebuchet MS"/>
              </a:rPr>
              <a:t>o</a:t>
            </a:r>
            <a:r>
              <a:rPr sz="2000" b="1" spc="-120" dirty="0">
                <a:latin typeface="Comic Sans MS" panose="030F0702030302020204" pitchFamily="66" charset="0"/>
                <a:cs typeface="Trebuchet MS"/>
              </a:rPr>
              <a:t>n</a:t>
            </a:r>
            <a:endParaRPr sz="2000" dirty="0">
              <a:latin typeface="Comic Sans MS" panose="030F0702030302020204" pitchFamily="66" charset="0"/>
              <a:cs typeface="Trebuchet MS"/>
            </a:endParaRPr>
          </a:p>
          <a:p>
            <a:pPr marL="286385" marR="33083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55" dirty="0">
                <a:latin typeface="Comic Sans MS" panose="030F0702030302020204" pitchFamily="66" charset="0"/>
                <a:cs typeface="Arial"/>
              </a:rPr>
              <a:t>Transform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nested 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python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dictionaries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into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pandas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dataframe.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25717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75" dirty="0">
                <a:latin typeface="Comic Sans MS" panose="030F0702030302020204" pitchFamily="66" charset="0"/>
                <a:cs typeface="Arial"/>
              </a:rPr>
              <a:t>Dataframe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contains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geographical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coordinates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</a:t>
            </a:r>
            <a:r>
              <a:rPr sz="2000" spc="204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neighborhoods.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38862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get </a:t>
            </a:r>
            <a:r>
              <a:rPr sz="2000" spc="-210" dirty="0">
                <a:latin typeface="Comic Sans MS" panose="030F0702030302020204" pitchFamily="66" charset="0"/>
                <a:cs typeface="Arial"/>
              </a:rPr>
              <a:t>Venues  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from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Foursquare.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Geopy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folium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libraries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used 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create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map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with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neighborhoods 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superimposed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on</a:t>
            </a:r>
            <a:r>
              <a:rPr sz="2000" spc="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top.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51500" y="2486025"/>
            <a:ext cx="4689347" cy="4258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2216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9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26211" y="2638704"/>
            <a:ext cx="4959857" cy="393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85" dirty="0">
                <a:latin typeface="Comic Sans MS" panose="030F0702030302020204" pitchFamily="66" charset="0"/>
                <a:cs typeface="Trebuchet MS"/>
              </a:rPr>
              <a:t>Data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2-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DOHMH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Farmers 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400" spc="-240" dirty="0">
                <a:latin typeface="Comic Sans MS" panose="030F0702030302020204" pitchFamily="66" charset="0"/>
                <a:cs typeface="Arial"/>
              </a:rPr>
              <a:t>Boxes 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dataset.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4368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15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we </a:t>
            </a:r>
            <a:r>
              <a:rPr sz="2400" spc="-45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400" spc="-200" dirty="0">
                <a:latin typeface="Comic Sans MS" panose="030F0702030302020204" pitchFamily="66" charset="0"/>
                <a:cs typeface="Arial"/>
              </a:rPr>
              <a:t>using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Farmers</a:t>
            </a:r>
            <a:r>
              <a:rPr sz="2400" spc="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Markets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508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00" dirty="0">
                <a:latin typeface="Comic Sans MS" panose="030F0702030302020204" pitchFamily="66" charset="0"/>
                <a:cs typeface="Arial"/>
              </a:rPr>
              <a:t>There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400" spc="-30" dirty="0">
                <a:latin typeface="Comic Sans MS" panose="030F0702030302020204" pitchFamily="66" charset="0"/>
                <a:cs typeface="Arial"/>
              </a:rPr>
              <a:t>totally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144 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Farmers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York 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city.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34290" indent="-27495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165" dirty="0">
                <a:latin typeface="Comic Sans MS" panose="030F0702030302020204" pitchFamily="66" charset="0"/>
                <a:cs typeface="Arial"/>
              </a:rPr>
              <a:t>Highest </a:t>
            </a:r>
            <a:r>
              <a:rPr sz="2400" spc="-190" dirty="0">
                <a:latin typeface="Comic Sans MS" panose="030F0702030302020204" pitchFamily="66" charset="0"/>
                <a:cs typeface="Arial"/>
              </a:rPr>
              <a:t>number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Manhattan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Brooklyn.And 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lowest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Queens,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Bronx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Staten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Island.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7300" y="2602230"/>
            <a:ext cx="3659124" cy="3645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62216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056119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79700" y="2562225"/>
            <a:ext cx="6128004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45" dirty="0">
                <a:latin typeface="Comic Sans MS" panose="030F0702030302020204" pitchFamily="66" charset="0"/>
                <a:cs typeface="Trebuchet MS"/>
              </a:rPr>
              <a:t>Farmers </a:t>
            </a:r>
            <a:r>
              <a:rPr sz="2000" b="1" spc="-125" dirty="0">
                <a:latin typeface="Comic Sans MS" panose="030F0702030302020204" pitchFamily="66" charset="0"/>
                <a:cs typeface="Trebuchet MS"/>
              </a:rPr>
              <a:t>Market </a:t>
            </a:r>
            <a:r>
              <a:rPr sz="2000" b="1" spc="-70" dirty="0">
                <a:latin typeface="Comic Sans MS" panose="030F0702030302020204" pitchFamily="66" charset="0"/>
                <a:cs typeface="Trebuchet MS"/>
              </a:rPr>
              <a:t>visualisation-New </a:t>
            </a:r>
            <a:r>
              <a:rPr sz="2000" b="1" spc="-170" dirty="0">
                <a:latin typeface="Comic Sans MS" panose="030F0702030302020204" pitchFamily="66" charset="0"/>
                <a:cs typeface="Trebuchet MS"/>
              </a:rPr>
              <a:t>York</a:t>
            </a:r>
            <a:r>
              <a:rPr sz="2000" b="1" spc="35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2000" b="1" spc="-110" dirty="0">
                <a:latin typeface="Comic Sans MS" panose="030F0702030302020204" pitchFamily="66" charset="0"/>
                <a:cs typeface="Trebuchet MS"/>
              </a:rPr>
              <a:t>City</a:t>
            </a:r>
            <a:endParaRPr sz="2000" dirty="0">
              <a:latin typeface="Comic Sans MS" panose="030F0702030302020204" pitchFamily="66" charset="0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85696" y="3095625"/>
            <a:ext cx="6922008" cy="4123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17500" y="276225"/>
            <a:ext cx="10134600" cy="6806311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06140" y="1301496"/>
              <a:ext cx="3217164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71131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65035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56120" y="1309116"/>
              <a:ext cx="210312" cy="307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22300" y="2736329"/>
            <a:ext cx="9525000" cy="3567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4320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</a:tabLst>
            </a:pP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Data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3 </a:t>
            </a:r>
            <a:r>
              <a:rPr sz="2400" b="1" spc="-260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360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analyize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Population,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Demographics 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Cuisine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,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scrapped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Wikipedia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pages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given 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above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the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400" spc="4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section.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100" dirty="0">
                <a:latin typeface="Comic Sans MS" panose="030F0702030302020204" pitchFamily="66" charset="0"/>
                <a:cs typeface="Arial"/>
              </a:rPr>
              <a:t>We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BeautifulSoup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python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library.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114" dirty="0">
                <a:latin typeface="Comic Sans MS" panose="030F0702030302020204" pitchFamily="66" charset="0"/>
                <a:cs typeface="Arial"/>
              </a:rPr>
              <a:t>Beautiful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Soup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a </a:t>
            </a:r>
            <a:r>
              <a:rPr sz="2400" spc="-190" dirty="0">
                <a:latin typeface="Comic Sans MS" panose="030F0702030302020204" pitchFamily="66" charset="0"/>
                <a:cs typeface="Arial"/>
              </a:rPr>
              <a:t>Python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package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parsing </a:t>
            </a:r>
            <a:r>
              <a:rPr sz="2400" spc="-320" dirty="0">
                <a:latin typeface="Comic Sans MS" panose="030F0702030302020204" pitchFamily="66" charset="0"/>
                <a:cs typeface="Arial"/>
              </a:rPr>
              <a:t>HTML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285" dirty="0">
                <a:latin typeface="Comic Sans MS" panose="030F0702030302020204" pitchFamily="66" charset="0"/>
                <a:cs typeface="Arial"/>
              </a:rPr>
              <a:t>XML  </a:t>
            </a:r>
            <a:r>
              <a:rPr sz="2400" spc="-220" dirty="0">
                <a:latin typeface="Comic Sans MS" panose="030F0702030302020204" pitchFamily="66" charset="0"/>
                <a:cs typeface="Arial"/>
              </a:rPr>
              <a:t>documents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(including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having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malformed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markup,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i.e.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non-closed 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tags, </a:t>
            </a:r>
            <a:r>
              <a:rPr sz="2400" spc="-275" dirty="0">
                <a:latin typeface="Comic Sans MS" panose="030F0702030302020204" pitchFamily="66" charset="0"/>
                <a:cs typeface="Arial"/>
              </a:rPr>
              <a:t>so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named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after tag</a:t>
            </a:r>
            <a:r>
              <a:rPr sz="2400" spc="1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90" dirty="0">
                <a:latin typeface="Comic Sans MS" panose="030F0702030302020204" pitchFamily="66" charset="0"/>
                <a:cs typeface="Arial"/>
              </a:rPr>
              <a:t>soup).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301625" indent="-274320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8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creates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a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parse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tree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parsed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pages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400" spc="-200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 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extract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400" spc="-285" dirty="0">
                <a:latin typeface="Comic Sans MS" panose="030F0702030302020204" pitchFamily="66" charset="0"/>
                <a:cs typeface="Arial"/>
              </a:rPr>
              <a:t>HTML,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which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useful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web</a:t>
            </a:r>
            <a:r>
              <a:rPr sz="2400" spc="-3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scraping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7404" y="1348740"/>
              <a:ext cx="2872740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323587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15967" y="1484376"/>
              <a:ext cx="222885" cy="64135"/>
            </a:xfrm>
            <a:custGeom>
              <a:avLst/>
              <a:gdLst/>
              <a:ahLst/>
              <a:cxnLst/>
              <a:rect l="l" t="t" r="r" b="b"/>
              <a:pathLst>
                <a:path w="222885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2504" y="3048"/>
                  </a:lnTo>
                  <a:lnTo>
                    <a:pt x="2225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7620" y="50292"/>
                  </a:lnTo>
                  <a:lnTo>
                    <a:pt x="13716" y="56388"/>
                  </a:lnTo>
                  <a:lnTo>
                    <a:pt x="222504" y="56388"/>
                  </a:lnTo>
                  <a:lnTo>
                    <a:pt x="222504" y="60960"/>
                  </a:lnTo>
                  <a:lnTo>
                    <a:pt x="217932" y="64008"/>
                  </a:lnTo>
                  <a:close/>
                </a:path>
                <a:path w="222885" h="6413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2885" h="64134">
                  <a:moveTo>
                    <a:pt x="2087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8788" y="7620"/>
                  </a:lnTo>
                  <a:lnTo>
                    <a:pt x="208788" y="13716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208788" y="7620"/>
                  </a:lnTo>
                  <a:lnTo>
                    <a:pt x="214884" y="13716"/>
                  </a:lnTo>
                  <a:lnTo>
                    <a:pt x="222504" y="13716"/>
                  </a:lnTo>
                  <a:lnTo>
                    <a:pt x="222504" y="50292"/>
                  </a:lnTo>
                  <a:lnTo>
                    <a:pt x="214884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13716"/>
                  </a:moveTo>
                  <a:lnTo>
                    <a:pt x="214884" y="13716"/>
                  </a:lnTo>
                  <a:lnTo>
                    <a:pt x="208788" y="7620"/>
                  </a:lnTo>
                  <a:lnTo>
                    <a:pt x="222504" y="7620"/>
                  </a:lnTo>
                  <a:lnTo>
                    <a:pt x="222504" y="13716"/>
                  </a:lnTo>
                  <a:close/>
                </a:path>
                <a:path w="222885" h="64134">
                  <a:moveTo>
                    <a:pt x="13716" y="56388"/>
                  </a:moveTo>
                  <a:lnTo>
                    <a:pt x="7620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8788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56388"/>
                  </a:moveTo>
                  <a:lnTo>
                    <a:pt x="208788" y="56388"/>
                  </a:lnTo>
                  <a:lnTo>
                    <a:pt x="214884" y="50292"/>
                  </a:lnTo>
                  <a:lnTo>
                    <a:pt x="222504" y="50292"/>
                  </a:lnTo>
                  <a:lnTo>
                    <a:pt x="222504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61916" y="1354836"/>
              <a:ext cx="188976" cy="2730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92623" y="1508760"/>
              <a:ext cx="114300" cy="50800"/>
            </a:xfrm>
            <a:custGeom>
              <a:avLst/>
              <a:gdLst/>
              <a:ahLst/>
              <a:cxnLst/>
              <a:rect l="l" t="t" r="r" b="b"/>
              <a:pathLst>
                <a:path w="114300" h="50800">
                  <a:moveTo>
                    <a:pt x="114300" y="50291"/>
                  </a:moveTo>
                  <a:lnTo>
                    <a:pt x="0" y="50291"/>
                  </a:lnTo>
                  <a:lnTo>
                    <a:pt x="0" y="0"/>
                  </a:lnTo>
                  <a:lnTo>
                    <a:pt x="114300" y="0"/>
                  </a:lnTo>
                  <a:lnTo>
                    <a:pt x="114300" y="50291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86528" y="1501140"/>
              <a:ext cx="128270" cy="66040"/>
            </a:xfrm>
            <a:custGeom>
              <a:avLst/>
              <a:gdLst/>
              <a:ahLst/>
              <a:cxnLst/>
              <a:rect l="l" t="t" r="r" b="b"/>
              <a:pathLst>
                <a:path w="128270" h="66040">
                  <a:moveTo>
                    <a:pt x="124968" y="65532"/>
                  </a:moveTo>
                  <a:lnTo>
                    <a:pt x="3048" y="65532"/>
                  </a:lnTo>
                  <a:lnTo>
                    <a:pt x="0" y="6248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24968" y="0"/>
                  </a:lnTo>
                  <a:lnTo>
                    <a:pt x="128016" y="3048"/>
                  </a:lnTo>
                  <a:lnTo>
                    <a:pt x="128016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1816"/>
                  </a:lnTo>
                  <a:lnTo>
                    <a:pt x="6096" y="51816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2484"/>
                  </a:lnTo>
                  <a:lnTo>
                    <a:pt x="124968" y="65532"/>
                  </a:lnTo>
                  <a:close/>
                </a:path>
                <a:path w="128270" h="66040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28270" h="66040">
                  <a:moveTo>
                    <a:pt x="11430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14300" y="7620"/>
                  </a:lnTo>
                  <a:lnTo>
                    <a:pt x="114300" y="13716"/>
                  </a:lnTo>
                  <a:close/>
                </a:path>
                <a:path w="128270" h="66040">
                  <a:moveTo>
                    <a:pt x="114300" y="57912"/>
                  </a:moveTo>
                  <a:lnTo>
                    <a:pt x="114300" y="7620"/>
                  </a:lnTo>
                  <a:lnTo>
                    <a:pt x="120396" y="13716"/>
                  </a:lnTo>
                  <a:lnTo>
                    <a:pt x="128016" y="13716"/>
                  </a:lnTo>
                  <a:lnTo>
                    <a:pt x="128016" y="51816"/>
                  </a:lnTo>
                  <a:lnTo>
                    <a:pt x="120396" y="51816"/>
                  </a:lnTo>
                  <a:lnTo>
                    <a:pt x="114300" y="57912"/>
                  </a:lnTo>
                  <a:close/>
                </a:path>
                <a:path w="128270" h="66040">
                  <a:moveTo>
                    <a:pt x="128016" y="13716"/>
                  </a:moveTo>
                  <a:lnTo>
                    <a:pt x="120396" y="13716"/>
                  </a:lnTo>
                  <a:lnTo>
                    <a:pt x="114300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28270" h="66040">
                  <a:moveTo>
                    <a:pt x="13716" y="57912"/>
                  </a:moveTo>
                  <a:lnTo>
                    <a:pt x="6096" y="51816"/>
                  </a:lnTo>
                  <a:lnTo>
                    <a:pt x="13716" y="51816"/>
                  </a:lnTo>
                  <a:lnTo>
                    <a:pt x="13716" y="57912"/>
                  </a:lnTo>
                  <a:close/>
                </a:path>
                <a:path w="128270" h="66040">
                  <a:moveTo>
                    <a:pt x="114300" y="57912"/>
                  </a:moveTo>
                  <a:lnTo>
                    <a:pt x="13716" y="57912"/>
                  </a:lnTo>
                  <a:lnTo>
                    <a:pt x="13716" y="51816"/>
                  </a:lnTo>
                  <a:lnTo>
                    <a:pt x="114300" y="51816"/>
                  </a:lnTo>
                  <a:lnTo>
                    <a:pt x="114300" y="57912"/>
                  </a:lnTo>
                  <a:close/>
                </a:path>
                <a:path w="128270" h="66040">
                  <a:moveTo>
                    <a:pt x="128016" y="57912"/>
                  </a:moveTo>
                  <a:lnTo>
                    <a:pt x="114300" y="57912"/>
                  </a:lnTo>
                  <a:lnTo>
                    <a:pt x="120396" y="51816"/>
                  </a:lnTo>
                  <a:lnTo>
                    <a:pt x="128016" y="51816"/>
                  </a:lnTo>
                  <a:lnTo>
                    <a:pt x="128016" y="5791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51704" y="1347216"/>
              <a:ext cx="3630168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9900" y="2622423"/>
            <a:ext cx="9906000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95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95" dirty="0">
                <a:latin typeface="Comic Sans MS" panose="030F0702030302020204" pitchFamily="66" charset="0"/>
                <a:cs typeface="Arial"/>
              </a:rPr>
              <a:t>Manhattan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(New </a:t>
            </a:r>
            <a:r>
              <a:rPr sz="1800" spc="-130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County) </a:t>
            </a:r>
            <a:r>
              <a:rPr sz="1800" spc="-155" dirty="0">
                <a:latin typeface="Comic Sans MS" panose="030F0702030302020204" pitchFamily="66" charset="0"/>
                <a:cs typeface="Arial"/>
              </a:rPr>
              <a:t>is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55" dirty="0">
                <a:latin typeface="Comic Sans MS" panose="030F0702030302020204" pitchFamily="66" charset="0"/>
                <a:cs typeface="Arial"/>
              </a:rPr>
              <a:t>geographically </a:t>
            </a:r>
            <a:r>
              <a:rPr sz="1800" spc="-130" dirty="0">
                <a:latin typeface="Comic Sans MS" panose="030F0702030302020204" pitchFamily="66" charset="0"/>
                <a:cs typeface="Arial"/>
              </a:rPr>
              <a:t>smallest </a:t>
            </a:r>
            <a:r>
              <a:rPr sz="1800" spc="-7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1800" spc="-180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1800" spc="-105" dirty="0">
                <a:latin typeface="Comic Sans MS" panose="030F0702030302020204" pitchFamily="66" charset="0"/>
                <a:cs typeface="Arial"/>
              </a:rPr>
              <a:t>densely  </a:t>
            </a:r>
            <a:r>
              <a:rPr sz="1800" spc="-55" dirty="0">
                <a:latin typeface="Comic Sans MS" panose="030F0702030302020204" pitchFamily="66" charset="0"/>
                <a:cs typeface="Arial"/>
              </a:rPr>
              <a:t>populated</a:t>
            </a:r>
            <a:r>
              <a:rPr sz="1800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borough.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L="287020" marR="144780" indent="-274955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105" dirty="0">
                <a:latin typeface="Comic Sans MS" panose="030F0702030302020204" pitchFamily="66" charset="0"/>
                <a:cs typeface="Arial"/>
              </a:rPr>
              <a:t>Manhattan's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(New </a:t>
            </a:r>
            <a:r>
              <a:rPr sz="1800" spc="-130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1800" spc="-135" dirty="0">
                <a:latin typeface="Comic Sans MS" panose="030F0702030302020204" pitchFamily="66" charset="0"/>
                <a:cs typeface="Arial"/>
              </a:rPr>
              <a:t>County's) </a:t>
            </a:r>
            <a:r>
              <a:rPr sz="1800" spc="-70" dirty="0">
                <a:latin typeface="Comic Sans MS" panose="030F0702030302020204" pitchFamily="66" charset="0"/>
                <a:cs typeface="Arial"/>
              </a:rPr>
              <a:t>population </a:t>
            </a:r>
            <a:r>
              <a:rPr sz="1800" spc="-95" dirty="0">
                <a:latin typeface="Comic Sans MS" panose="030F0702030302020204" pitchFamily="66" charset="0"/>
                <a:cs typeface="Arial"/>
              </a:rPr>
              <a:t>density 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1800" spc="-25" dirty="0">
                <a:latin typeface="Comic Sans MS" panose="030F0702030302020204" pitchFamily="66" charset="0"/>
                <a:cs typeface="Arial"/>
              </a:rPr>
              <a:t>72,033 </a:t>
            </a:r>
            <a:r>
              <a:rPr sz="1800" spc="-55" dirty="0">
                <a:latin typeface="Comic Sans MS" panose="030F0702030302020204" pitchFamily="66" charset="0"/>
                <a:cs typeface="Arial"/>
              </a:rPr>
              <a:t>people </a:t>
            </a:r>
            <a:r>
              <a:rPr sz="1800" spc="-35" dirty="0">
                <a:latin typeface="Comic Sans MS" panose="030F0702030302020204" pitchFamily="66" charset="0"/>
                <a:cs typeface="Arial"/>
              </a:rPr>
              <a:t>per </a:t>
            </a:r>
            <a:r>
              <a:rPr sz="1800" spc="-105" dirty="0">
                <a:latin typeface="Comic Sans MS" panose="030F0702030302020204" pitchFamily="66" charset="0"/>
                <a:cs typeface="Arial"/>
              </a:rPr>
              <a:t>square  mile </a:t>
            </a:r>
            <a:r>
              <a:rPr sz="1800" spc="-30" dirty="0">
                <a:latin typeface="Comic Sans MS" panose="030F0702030302020204" pitchFamily="66" charset="0"/>
                <a:cs typeface="Arial"/>
              </a:rPr>
              <a:t>(27,812/km²)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1800" spc="-10" dirty="0">
                <a:latin typeface="Comic Sans MS" panose="030F0702030302020204" pitchFamily="66" charset="0"/>
                <a:cs typeface="Arial"/>
              </a:rPr>
              <a:t>2015 </a:t>
            </a:r>
            <a:r>
              <a:rPr sz="1800" spc="-175" dirty="0">
                <a:latin typeface="Comic Sans MS" panose="030F0702030302020204" pitchFamily="66" charset="0"/>
                <a:cs typeface="Arial"/>
              </a:rPr>
              <a:t>makes </a:t>
            </a:r>
            <a:r>
              <a:rPr sz="1800" spc="-1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highest 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1800" spc="-90" dirty="0">
                <a:latin typeface="Comic Sans MS" panose="030F0702030302020204" pitchFamily="66" charset="0"/>
                <a:cs typeface="Arial"/>
              </a:rPr>
              <a:t>any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county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1800" spc="-10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95" dirty="0">
                <a:latin typeface="Comic Sans MS" panose="030F0702030302020204" pitchFamily="66" charset="0"/>
                <a:cs typeface="Arial"/>
              </a:rPr>
              <a:t>United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States  </a:t>
            </a:r>
            <a:r>
              <a:rPr sz="1800" spc="-8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1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90" dirty="0">
                <a:latin typeface="Comic Sans MS" panose="030F0702030302020204" pitchFamily="66" charset="0"/>
                <a:cs typeface="Arial"/>
              </a:rPr>
              <a:t>higher</a:t>
            </a:r>
            <a:r>
              <a:rPr sz="18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than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the</a:t>
            </a:r>
            <a:r>
              <a:rPr sz="1800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95" dirty="0">
                <a:latin typeface="Comic Sans MS" panose="030F0702030302020204" pitchFamily="66" charset="0"/>
                <a:cs typeface="Arial"/>
              </a:rPr>
              <a:t>density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of</a:t>
            </a:r>
            <a:r>
              <a:rPr sz="1800" spc="50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90" dirty="0">
                <a:latin typeface="Comic Sans MS" panose="030F0702030302020204" pitchFamily="66" charset="0"/>
                <a:cs typeface="Arial"/>
              </a:rPr>
              <a:t>any</a:t>
            </a:r>
            <a:r>
              <a:rPr sz="1800" spc="-3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60" dirty="0">
                <a:latin typeface="Comic Sans MS" panose="030F0702030302020204" pitchFamily="66" charset="0"/>
                <a:cs typeface="Arial"/>
              </a:rPr>
              <a:t>individual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120" dirty="0">
                <a:latin typeface="Comic Sans MS" panose="030F0702030302020204" pitchFamily="66" charset="0"/>
                <a:cs typeface="Arial"/>
              </a:rPr>
              <a:t>American</a:t>
            </a:r>
            <a:r>
              <a:rPr sz="1800" spc="-2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90" dirty="0">
                <a:latin typeface="Comic Sans MS" panose="030F0702030302020204" pitchFamily="66" charset="0"/>
                <a:cs typeface="Arial"/>
              </a:rPr>
              <a:t>city.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L="287020" marR="5080" indent="-274955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110" dirty="0">
                <a:latin typeface="Comic Sans MS" panose="030F0702030302020204" pitchFamily="66" charset="0"/>
                <a:cs typeface="Arial"/>
              </a:rPr>
              <a:t>Brooklyn </a:t>
            </a:r>
            <a:r>
              <a:rPr sz="1800" spc="-145" dirty="0">
                <a:latin typeface="Comic Sans MS" panose="030F0702030302020204" pitchFamily="66" charset="0"/>
                <a:cs typeface="Arial"/>
              </a:rPr>
              <a:t>(Kings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County), </a:t>
            </a:r>
            <a:r>
              <a:rPr sz="1800" spc="-160" dirty="0">
                <a:latin typeface="Comic Sans MS" panose="030F0702030302020204" pitchFamily="66" charset="0"/>
                <a:cs typeface="Arial"/>
              </a:rPr>
              <a:t>on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western </a:t>
            </a:r>
            <a:r>
              <a:rPr sz="1800" spc="-15" dirty="0">
                <a:latin typeface="Comic Sans MS" panose="030F0702030302020204" pitchFamily="66" charset="0"/>
                <a:cs typeface="Arial"/>
              </a:rPr>
              <a:t>tip 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1800" spc="-160" dirty="0">
                <a:latin typeface="Comic Sans MS" panose="030F0702030302020204" pitchFamily="66" charset="0"/>
                <a:cs typeface="Arial"/>
              </a:rPr>
              <a:t>Long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Island, </a:t>
            </a:r>
            <a:r>
              <a:rPr sz="1800" spc="-155" dirty="0">
                <a:latin typeface="Comic Sans MS" panose="030F0702030302020204" pitchFamily="66" charset="0"/>
                <a:cs typeface="Arial"/>
              </a:rPr>
              <a:t>is </a:t>
            </a:r>
            <a:r>
              <a:rPr sz="1800" spc="-114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90" dirty="0">
                <a:latin typeface="Comic Sans MS" panose="030F0702030302020204" pitchFamily="66" charset="0"/>
                <a:cs typeface="Arial"/>
              </a:rPr>
              <a:t>city's </a:t>
            </a:r>
            <a:r>
              <a:rPr sz="1800" spc="-180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1800" spc="-120" dirty="0">
                <a:latin typeface="Comic Sans MS" panose="030F0702030302020204" pitchFamily="66" charset="0"/>
                <a:cs typeface="Arial"/>
              </a:rPr>
              <a:t>populous  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borough.</a:t>
            </a:r>
            <a:endParaRPr sz="1800" dirty="0">
              <a:latin typeface="Comic Sans MS" panose="030F0702030302020204" pitchFamily="66" charset="0"/>
              <a:cs typeface="Arial"/>
            </a:endParaRPr>
          </a:p>
          <a:p>
            <a:pPr marL="287020" marR="1257300" indent="-274955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160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1800" spc="-150" dirty="0">
                <a:latin typeface="Comic Sans MS" panose="030F0702030302020204" pitchFamily="66" charset="0"/>
                <a:cs typeface="Arial"/>
              </a:rPr>
              <a:t>(Queens </a:t>
            </a:r>
            <a:r>
              <a:rPr sz="1800" spc="-125" dirty="0">
                <a:latin typeface="Comic Sans MS" panose="030F0702030302020204" pitchFamily="66" charset="0"/>
                <a:cs typeface="Arial"/>
              </a:rPr>
              <a:t>County), </a:t>
            </a:r>
            <a:r>
              <a:rPr sz="1800" spc="-160" dirty="0">
                <a:latin typeface="Comic Sans MS" panose="030F0702030302020204" pitchFamily="66" charset="0"/>
                <a:cs typeface="Arial"/>
              </a:rPr>
              <a:t>on Long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Island 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north </a:t>
            </a:r>
            <a:r>
              <a:rPr sz="1800" spc="-7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east </a:t>
            </a:r>
            <a:r>
              <a:rPr sz="18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1800" spc="-110" dirty="0">
                <a:latin typeface="Comic Sans MS" panose="030F0702030302020204" pitchFamily="66" charset="0"/>
                <a:cs typeface="Arial"/>
              </a:rPr>
              <a:t>Brooklyn, </a:t>
            </a:r>
            <a:r>
              <a:rPr sz="1800" spc="-155" dirty="0">
                <a:latin typeface="Comic Sans MS" panose="030F0702030302020204" pitchFamily="66" charset="0"/>
                <a:cs typeface="Arial"/>
              </a:rPr>
              <a:t>is  </a:t>
            </a:r>
            <a:r>
              <a:rPr sz="1800" spc="-55" dirty="0">
                <a:latin typeface="Comic Sans MS" panose="030F0702030302020204" pitchFamily="66" charset="0"/>
                <a:cs typeface="Arial"/>
              </a:rPr>
              <a:t>geographically </a:t>
            </a:r>
            <a:r>
              <a:rPr sz="1800" spc="-10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1800" spc="-70" dirty="0">
                <a:latin typeface="Comic Sans MS" panose="030F0702030302020204" pitchFamily="66" charset="0"/>
                <a:cs typeface="Arial"/>
              </a:rPr>
              <a:t>largest</a:t>
            </a:r>
            <a:r>
              <a:rPr sz="1800" spc="85" dirty="0">
                <a:latin typeface="Comic Sans MS" panose="030F0702030302020204" pitchFamily="66" charset="0"/>
                <a:cs typeface="Arial"/>
              </a:rPr>
              <a:t> </a:t>
            </a:r>
            <a:r>
              <a:rPr sz="1800" spc="-100" dirty="0">
                <a:latin typeface="Comic Sans MS" panose="030F0702030302020204" pitchFamily="66" charset="0"/>
                <a:cs typeface="Arial"/>
              </a:rPr>
              <a:t>borough.</a:t>
            </a:r>
            <a:endParaRPr sz="18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41700" y="4911852"/>
            <a:ext cx="6551676" cy="2333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73168" y="1392936"/>
              <a:ext cx="4454652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0011" y="2511526"/>
            <a:ext cx="8603779" cy="25397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populous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United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States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,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with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an 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estimated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record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high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8,622,698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residents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2017,incorporating 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more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immigration into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than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outmigration </a:t>
            </a:r>
            <a:r>
              <a:rPr sz="2000" spc="-185" dirty="0">
                <a:latin typeface="Comic Sans MS" panose="030F0702030302020204" pitchFamily="66" charset="0"/>
                <a:cs typeface="Arial"/>
              </a:rPr>
              <a:t>since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2010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United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States  </a:t>
            </a:r>
            <a:r>
              <a:rPr sz="2000" spc="-235" dirty="0">
                <a:latin typeface="Comic Sans MS" panose="030F0702030302020204" pitchFamily="66" charset="0"/>
                <a:cs typeface="Arial"/>
              </a:rPr>
              <a:t>Census.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81280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2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racial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composition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given below. </a:t>
            </a:r>
            <a:r>
              <a:rPr sz="2000" spc="-235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reason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95" dirty="0">
                <a:latin typeface="Comic Sans MS" panose="030F0702030302020204" pitchFamily="66" charset="0"/>
                <a:cs typeface="Arial"/>
              </a:rPr>
              <a:t>has 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restaurants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serving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cuisine 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many 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countries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240" dirty="0">
                <a:latin typeface="Comic Sans MS" panose="030F0702030302020204" pitchFamily="66" charset="0"/>
                <a:cs typeface="Arial"/>
              </a:rPr>
              <a:t>such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as	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India,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Africa,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Japan 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etc. </a:t>
            </a:r>
            <a:r>
              <a:rPr sz="2000" spc="-235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also </a:t>
            </a:r>
            <a:r>
              <a:rPr sz="2000" spc="-155" dirty="0">
                <a:latin typeface="Comic Sans MS" panose="030F0702030302020204" pitchFamily="66" charset="0"/>
                <a:cs typeface="Arial"/>
              </a:rPr>
              <a:t>increases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55" dirty="0">
                <a:latin typeface="Comic Sans MS" panose="030F0702030302020204" pitchFamily="66" charset="0"/>
                <a:cs typeface="Arial"/>
              </a:rPr>
              <a:t>scope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restaurants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business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</a:t>
            </a:r>
            <a:r>
              <a:rPr sz="2000" spc="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City.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1500" y="4792835"/>
            <a:ext cx="4149852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50901" y="2401504"/>
            <a:ext cx="4343400" cy="39094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spc="-229" dirty="0">
                <a:latin typeface="Comic Sans MS" panose="030F0702030302020204" pitchFamily="66" charset="0"/>
                <a:cs typeface="Arial"/>
              </a:rPr>
              <a:t>This	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19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been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manually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prepared.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taken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Wikipedia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page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latin typeface="Comic Sans MS" panose="030F0702030302020204" pitchFamily="66" charset="0"/>
                <a:cs typeface="Arial"/>
              </a:rPr>
              <a:t>-</a:t>
            </a:r>
            <a:r>
              <a:rPr sz="2000" u="heavy" spc="-2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 </a:t>
            </a:r>
            <a:r>
              <a:rPr sz="2000" u="heavy" spc="-6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https://en.wikipedia.org/wiki/Cuisine_of_New_York_City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create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word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cloud.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Comic Sans MS" panose="030F0702030302020204" pitchFamily="66" charset="0"/>
              <a:cs typeface="Arial"/>
            </a:endParaRPr>
          </a:p>
          <a:p>
            <a:pPr marL="12700" marR="400050">
              <a:lnSpc>
                <a:spcPct val="100000"/>
              </a:lnSpc>
            </a:pP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NEW </a:t>
            </a:r>
            <a:r>
              <a:rPr sz="2000" b="1" spc="-30" dirty="0">
                <a:latin typeface="Comic Sans MS" panose="030F0702030302020204" pitchFamily="66" charset="0"/>
                <a:cs typeface="Trebuchet MS"/>
              </a:rPr>
              <a:t>YORK </a:t>
            </a:r>
            <a:r>
              <a:rPr sz="2000" b="1" spc="-110" dirty="0">
                <a:latin typeface="Comic Sans MS" panose="030F0702030302020204" pitchFamily="66" charset="0"/>
                <a:cs typeface="Trebuchet MS"/>
              </a:rPr>
              <a:t>CITY </a:t>
            </a:r>
            <a:r>
              <a:rPr sz="2000" b="1" spc="-65" dirty="0">
                <a:latin typeface="Comic Sans MS" panose="030F0702030302020204" pitchFamily="66" charset="0"/>
                <a:cs typeface="Trebuchet MS"/>
              </a:rPr>
              <a:t>CUISINE </a:t>
            </a:r>
            <a:r>
              <a:rPr sz="2000" b="1" spc="-215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Preferred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City –Italian, 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Purto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Rican,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Mexican,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Jewish,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Indian,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Pakistani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&amp;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Dominican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63479" y="3476625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442794" y="2638425"/>
            <a:ext cx="406717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70" dirty="0">
                <a:latin typeface="Comic Sans MS" panose="030F0702030302020204" pitchFamily="66" charset="0"/>
                <a:cs typeface="Trebuchet MS"/>
              </a:rPr>
              <a:t>BROOKLYN </a:t>
            </a:r>
            <a:r>
              <a:rPr sz="2400" b="1" spc="-75" dirty="0">
                <a:latin typeface="Comic Sans MS" panose="030F0702030302020204" pitchFamily="66" charset="0"/>
                <a:cs typeface="Trebuchet MS"/>
              </a:rPr>
              <a:t>CUISINE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-Most 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Preferred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Brooklyn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 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Italian,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Purto </a:t>
            </a:r>
            <a:r>
              <a:rPr sz="2400" spc="-229" dirty="0">
                <a:latin typeface="Comic Sans MS" panose="030F0702030302020204" pitchFamily="66" charset="0"/>
                <a:cs typeface="Arial"/>
              </a:rPr>
              <a:t>Rican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&amp;</a:t>
            </a:r>
            <a:r>
              <a:rPr sz="2400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Mexican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0080" y="4454067"/>
            <a:ext cx="433260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55" dirty="0">
                <a:latin typeface="Comic Sans MS" panose="030F0702030302020204" pitchFamily="66" charset="0"/>
                <a:cs typeface="Trebuchet MS"/>
              </a:rPr>
              <a:t>MANHATTAN </a:t>
            </a: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CUISINE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Most 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Preferred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Manhattan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 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Italian,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American,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Puerto </a:t>
            </a:r>
            <a:r>
              <a:rPr sz="2400" spc="-225" dirty="0">
                <a:latin typeface="Comic Sans MS" panose="030F0702030302020204" pitchFamily="66" charset="0"/>
                <a:cs typeface="Arial"/>
              </a:rPr>
              <a:t>Rican 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Indian.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61404" y="2638425"/>
            <a:ext cx="3314700" cy="4403090"/>
            <a:chOff x="5987796" y="1982724"/>
            <a:chExt cx="3314700" cy="4403090"/>
          </a:xfrm>
        </p:grpSpPr>
        <p:sp>
          <p:nvSpPr>
            <p:cNvPr id="13" name="object 13"/>
            <p:cNvSpPr/>
            <p:nvPr/>
          </p:nvSpPr>
          <p:spPr>
            <a:xfrm>
              <a:off x="5987796" y="1982724"/>
              <a:ext cx="3314700" cy="19476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7796" y="4352544"/>
              <a:ext cx="3314700" cy="20330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6100" y="2409825"/>
            <a:ext cx="3960495" cy="44766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200" spc="-16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200" spc="-8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200" spc="-100" dirty="0">
                <a:latin typeface="Comic Sans MS" panose="030F0702030302020204" pitchFamily="66" charset="0"/>
                <a:cs typeface="Arial"/>
              </a:rPr>
              <a:t>review </a:t>
            </a:r>
            <a:r>
              <a:rPr sz="2200" spc="-15" dirty="0">
                <a:latin typeface="Comic Sans MS" panose="030F0702030302020204" pitchFamily="66" charset="0"/>
                <a:cs typeface="Arial"/>
              </a:rPr>
              <a:t>for </a:t>
            </a:r>
            <a:r>
              <a:rPr lang="en-IN" sz="2200" spc="-250" dirty="0">
                <a:latin typeface="Comic Sans MS" panose="030F0702030302020204" pitchFamily="66" charset="0"/>
                <a:cs typeface="Arial"/>
              </a:rPr>
              <a:t>ABC</a:t>
            </a:r>
            <a:r>
              <a:rPr sz="2200" spc="-250" dirty="0">
                <a:latin typeface="Comic Sans MS" panose="030F0702030302020204" pitchFamily="66" charset="0"/>
                <a:cs typeface="Arial"/>
              </a:rPr>
              <a:t>  </a:t>
            </a:r>
            <a:r>
              <a:rPr sz="2200" spc="-175" dirty="0">
                <a:latin typeface="Comic Sans MS" panose="030F0702030302020204" pitchFamily="66" charset="0"/>
                <a:cs typeface="Arial"/>
              </a:rPr>
              <a:t>Company.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7020" marR="41529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50" dirty="0">
                <a:latin typeface="Comic Sans MS" panose="030F0702030302020204" pitchFamily="66" charset="0"/>
                <a:cs typeface="Arial"/>
              </a:rPr>
              <a:t>Optimum </a:t>
            </a:r>
            <a:r>
              <a:rPr sz="2200" spc="-105" dirty="0">
                <a:latin typeface="Comic Sans MS" panose="030F0702030302020204" pitchFamily="66" charset="0"/>
                <a:cs typeface="Arial"/>
              </a:rPr>
              <a:t>location </a:t>
            </a:r>
            <a:r>
              <a:rPr sz="2200" spc="-2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200" spc="-190" dirty="0">
                <a:latin typeface="Comic Sans MS" panose="030F0702030302020204" pitchFamily="66" charset="0"/>
                <a:cs typeface="Arial"/>
              </a:rPr>
              <a:t>new  </a:t>
            </a:r>
            <a:r>
              <a:rPr sz="2200" spc="-165" dirty="0">
                <a:latin typeface="Comic Sans MS" panose="030F0702030302020204" pitchFamily="66" charset="0"/>
                <a:cs typeface="Arial"/>
              </a:rPr>
              <a:t>Restaurant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225" dirty="0">
                <a:latin typeface="Comic Sans MS" panose="030F0702030302020204" pitchFamily="66" charset="0"/>
                <a:cs typeface="Arial"/>
              </a:rPr>
              <a:t>business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ts val="333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125" dirty="0">
                <a:latin typeface="Comic Sans MS" panose="030F0702030302020204" pitchFamily="66" charset="0"/>
                <a:cs typeface="Trebuchet MS"/>
              </a:rPr>
              <a:t>Business </a:t>
            </a:r>
            <a:r>
              <a:rPr sz="2800" b="1" spc="-185" dirty="0">
                <a:latin typeface="Comic Sans MS" panose="030F0702030302020204" pitchFamily="66" charset="0"/>
                <a:cs typeface="Trebuchet MS"/>
              </a:rPr>
              <a:t>Problem</a:t>
            </a:r>
            <a:r>
              <a:rPr sz="2800" b="1" spc="-40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2800" b="1" spc="-305" dirty="0">
                <a:latin typeface="Comic Sans MS" panose="030F0702030302020204" pitchFamily="66" charset="0"/>
                <a:cs typeface="Trebuchet MS"/>
              </a:rPr>
              <a:t>:</a:t>
            </a:r>
            <a:endParaRPr sz="2800" b="1" dirty="0">
              <a:latin typeface="Comic Sans MS" panose="030F0702030302020204" pitchFamily="66" charset="0"/>
              <a:cs typeface="Trebuchet MS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55" dirty="0">
                <a:latin typeface="Comic Sans MS" panose="030F0702030302020204" pitchFamily="66" charset="0"/>
                <a:cs typeface="Arial"/>
              </a:rPr>
              <a:t>Choice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first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neighborhood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start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restaurant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business.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latin typeface="Comic Sans MS" panose="030F0702030302020204" pitchFamily="66" charset="0"/>
                <a:cs typeface="Arial"/>
              </a:rPr>
              <a:t>Easy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replicate.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latin typeface="Comic Sans MS" panose="030F0702030302020204" pitchFamily="66" charset="0"/>
                <a:cs typeface="Arial"/>
              </a:rPr>
              <a:t>Low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competition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20" dirty="0">
                <a:latin typeface="Comic Sans MS" panose="030F0702030302020204" pitchFamily="66" charset="0"/>
                <a:cs typeface="Arial"/>
              </a:rPr>
              <a:t>High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demand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155" dirty="0">
                <a:latin typeface="Comic Sans MS" panose="030F0702030302020204" pitchFamily="66" charset="0"/>
                <a:cs typeface="Arial"/>
              </a:rPr>
              <a:t>Choice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</a:t>
            </a:r>
            <a:r>
              <a:rPr sz="2000" spc="1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Menu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ts val="3345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800" b="1" spc="-170" dirty="0">
                <a:latin typeface="Comic Sans MS" panose="030F0702030302020204" pitchFamily="66" charset="0"/>
                <a:cs typeface="Trebuchet MS"/>
              </a:rPr>
              <a:t>Success </a:t>
            </a:r>
            <a:r>
              <a:rPr sz="2800" b="1" spc="-200" dirty="0">
                <a:latin typeface="Comic Sans MS" panose="030F0702030302020204" pitchFamily="66" charset="0"/>
                <a:cs typeface="Trebuchet MS"/>
              </a:rPr>
              <a:t>Criteria</a:t>
            </a:r>
            <a:r>
              <a:rPr sz="2800" b="1" spc="-70" dirty="0">
                <a:latin typeface="Comic Sans MS" panose="030F0702030302020204" pitchFamily="66" charset="0"/>
                <a:cs typeface="Trebuchet MS"/>
              </a:rPr>
              <a:t> </a:t>
            </a:r>
            <a:r>
              <a:rPr sz="2800" spc="-305" dirty="0">
                <a:latin typeface="Comic Sans MS" panose="030F0702030302020204" pitchFamily="66" charset="0"/>
                <a:cs typeface="Trebuchet MS"/>
              </a:rPr>
              <a:t>:</a:t>
            </a:r>
            <a:endParaRPr sz="2800" dirty="0">
              <a:latin typeface="Comic Sans MS" panose="030F0702030302020204" pitchFamily="66" charset="0"/>
              <a:cs typeface="Trebuchet MS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latin typeface="Comic Sans MS" panose="030F0702030302020204" pitchFamily="66" charset="0"/>
                <a:cs typeface="Arial"/>
              </a:rPr>
              <a:t>-	</a:t>
            </a:r>
            <a:r>
              <a:rPr sz="2000" spc="-195" dirty="0">
                <a:latin typeface="Comic Sans MS" panose="030F0702030302020204" pitchFamily="66" charset="0"/>
                <a:cs typeface="Arial"/>
              </a:rPr>
              <a:t>Best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neighborhood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which 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meets 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above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criteria.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10200" y="1903476"/>
            <a:ext cx="4258310" cy="4691380"/>
            <a:chOff x="5410200" y="1903476"/>
            <a:chExt cx="4258310" cy="4691380"/>
          </a:xfrm>
        </p:grpSpPr>
        <p:sp>
          <p:nvSpPr>
            <p:cNvPr id="5" name="object 5"/>
            <p:cNvSpPr/>
            <p:nvPr/>
          </p:nvSpPr>
          <p:spPr>
            <a:xfrm>
              <a:off x="5410200" y="3991355"/>
              <a:ext cx="4258056" cy="26029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10200" y="1903476"/>
              <a:ext cx="4186428" cy="19522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325880" y="1394460"/>
              <a:ext cx="2516124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54780" y="1520952"/>
              <a:ext cx="181610" cy="43180"/>
            </a:xfrm>
            <a:custGeom>
              <a:avLst/>
              <a:gdLst/>
              <a:ahLst/>
              <a:cxnLst/>
              <a:rect l="l" t="t" r="r" b="b"/>
              <a:pathLst>
                <a:path w="181610" h="43180">
                  <a:moveTo>
                    <a:pt x="181356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81356" y="0"/>
                  </a:lnTo>
                  <a:lnTo>
                    <a:pt x="181356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48683" y="1513332"/>
              <a:ext cx="193675" cy="56515"/>
            </a:xfrm>
            <a:custGeom>
              <a:avLst/>
              <a:gdLst/>
              <a:ahLst/>
              <a:cxnLst/>
              <a:rect l="l" t="t" r="r" b="b"/>
              <a:pathLst>
                <a:path w="193675" h="56515">
                  <a:moveTo>
                    <a:pt x="190500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0500" y="0"/>
                  </a:lnTo>
                  <a:lnTo>
                    <a:pt x="193548" y="3048"/>
                  </a:lnTo>
                  <a:lnTo>
                    <a:pt x="193548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6096" y="42672"/>
                  </a:lnTo>
                  <a:lnTo>
                    <a:pt x="13716" y="50292"/>
                  </a:lnTo>
                  <a:lnTo>
                    <a:pt x="193548" y="50292"/>
                  </a:lnTo>
                  <a:lnTo>
                    <a:pt x="193548" y="53340"/>
                  </a:lnTo>
                  <a:lnTo>
                    <a:pt x="190500" y="56388"/>
                  </a:lnTo>
                  <a:close/>
                </a:path>
                <a:path w="193675" h="5651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3675" h="56515">
                  <a:moveTo>
                    <a:pt x="179832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79832" y="7620"/>
                  </a:lnTo>
                  <a:lnTo>
                    <a:pt x="179832" y="13716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79832" y="7620"/>
                  </a:lnTo>
                  <a:lnTo>
                    <a:pt x="187452" y="13716"/>
                  </a:lnTo>
                  <a:lnTo>
                    <a:pt x="193548" y="13716"/>
                  </a:lnTo>
                  <a:lnTo>
                    <a:pt x="193548" y="42672"/>
                  </a:lnTo>
                  <a:lnTo>
                    <a:pt x="18745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13716"/>
                  </a:moveTo>
                  <a:lnTo>
                    <a:pt x="187452" y="13716"/>
                  </a:lnTo>
                  <a:lnTo>
                    <a:pt x="179832" y="7620"/>
                  </a:lnTo>
                  <a:lnTo>
                    <a:pt x="193548" y="7620"/>
                  </a:lnTo>
                  <a:lnTo>
                    <a:pt x="193548" y="13716"/>
                  </a:lnTo>
                  <a:close/>
                </a:path>
                <a:path w="193675" h="56515">
                  <a:moveTo>
                    <a:pt x="13716" y="50292"/>
                  </a:moveTo>
                  <a:lnTo>
                    <a:pt x="6096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3675" h="56515">
                  <a:moveTo>
                    <a:pt x="179832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79832" y="42672"/>
                  </a:lnTo>
                  <a:lnTo>
                    <a:pt x="179832" y="50292"/>
                  </a:lnTo>
                  <a:close/>
                </a:path>
                <a:path w="193675" h="56515">
                  <a:moveTo>
                    <a:pt x="193548" y="50292"/>
                  </a:moveTo>
                  <a:lnTo>
                    <a:pt x="179832" y="50292"/>
                  </a:lnTo>
                  <a:lnTo>
                    <a:pt x="187452" y="42672"/>
                  </a:lnTo>
                  <a:lnTo>
                    <a:pt x="193548" y="42672"/>
                  </a:lnTo>
                  <a:lnTo>
                    <a:pt x="193548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50436" y="1400556"/>
              <a:ext cx="167640" cy="2400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44567" y="1534668"/>
              <a:ext cx="99060" cy="44450"/>
            </a:xfrm>
            <a:custGeom>
              <a:avLst/>
              <a:gdLst/>
              <a:ahLst/>
              <a:cxnLst/>
              <a:rect l="l" t="t" r="r" b="b"/>
              <a:pathLst>
                <a:path w="99060" h="44450">
                  <a:moveTo>
                    <a:pt x="99059" y="44195"/>
                  </a:moveTo>
                  <a:lnTo>
                    <a:pt x="0" y="44195"/>
                  </a:lnTo>
                  <a:lnTo>
                    <a:pt x="0" y="0"/>
                  </a:lnTo>
                  <a:lnTo>
                    <a:pt x="99059" y="0"/>
                  </a:lnTo>
                  <a:lnTo>
                    <a:pt x="99059" y="4419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36947" y="1528572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1252" y="57912"/>
                  </a:moveTo>
                  <a:lnTo>
                    <a:pt x="3048" y="57912"/>
                  </a:lnTo>
                  <a:lnTo>
                    <a:pt x="0" y="54864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11252" y="0"/>
                  </a:lnTo>
                  <a:lnTo>
                    <a:pt x="114300" y="3048"/>
                  </a:lnTo>
                  <a:lnTo>
                    <a:pt x="114300" y="6096"/>
                  </a:lnTo>
                  <a:lnTo>
                    <a:pt x="13716" y="6096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4196"/>
                  </a:lnTo>
                  <a:lnTo>
                    <a:pt x="7620" y="44196"/>
                  </a:lnTo>
                  <a:lnTo>
                    <a:pt x="13716" y="50292"/>
                  </a:lnTo>
                  <a:lnTo>
                    <a:pt x="114300" y="50292"/>
                  </a:lnTo>
                  <a:lnTo>
                    <a:pt x="114300" y="54864"/>
                  </a:lnTo>
                  <a:lnTo>
                    <a:pt x="111252" y="57912"/>
                  </a:lnTo>
                  <a:close/>
                </a:path>
                <a:path w="114300" h="58419">
                  <a:moveTo>
                    <a:pt x="13716" y="13716"/>
                  </a:moveTo>
                  <a:lnTo>
                    <a:pt x="7620" y="13716"/>
                  </a:lnTo>
                  <a:lnTo>
                    <a:pt x="13716" y="6096"/>
                  </a:lnTo>
                  <a:lnTo>
                    <a:pt x="13716" y="13716"/>
                  </a:lnTo>
                  <a:close/>
                </a:path>
                <a:path w="114300" h="58419">
                  <a:moveTo>
                    <a:pt x="100584" y="13716"/>
                  </a:moveTo>
                  <a:lnTo>
                    <a:pt x="13716" y="13716"/>
                  </a:lnTo>
                  <a:lnTo>
                    <a:pt x="13716" y="6096"/>
                  </a:lnTo>
                  <a:lnTo>
                    <a:pt x="100584" y="6096"/>
                  </a:lnTo>
                  <a:lnTo>
                    <a:pt x="100584" y="13716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00584" y="6096"/>
                  </a:lnTo>
                  <a:lnTo>
                    <a:pt x="106680" y="13716"/>
                  </a:lnTo>
                  <a:lnTo>
                    <a:pt x="114300" y="13716"/>
                  </a:lnTo>
                  <a:lnTo>
                    <a:pt x="114300" y="44196"/>
                  </a:lnTo>
                  <a:lnTo>
                    <a:pt x="106680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13716"/>
                  </a:moveTo>
                  <a:lnTo>
                    <a:pt x="106680" y="13716"/>
                  </a:lnTo>
                  <a:lnTo>
                    <a:pt x="100584" y="6096"/>
                  </a:lnTo>
                  <a:lnTo>
                    <a:pt x="114300" y="6096"/>
                  </a:lnTo>
                  <a:lnTo>
                    <a:pt x="114300" y="13716"/>
                  </a:lnTo>
                  <a:close/>
                </a:path>
                <a:path w="114300" h="58419">
                  <a:moveTo>
                    <a:pt x="13716" y="50292"/>
                  </a:moveTo>
                  <a:lnTo>
                    <a:pt x="7620" y="44196"/>
                  </a:lnTo>
                  <a:lnTo>
                    <a:pt x="13716" y="44196"/>
                  </a:lnTo>
                  <a:lnTo>
                    <a:pt x="13716" y="50292"/>
                  </a:lnTo>
                  <a:close/>
                </a:path>
                <a:path w="114300" h="58419">
                  <a:moveTo>
                    <a:pt x="100584" y="50292"/>
                  </a:moveTo>
                  <a:lnTo>
                    <a:pt x="13716" y="50292"/>
                  </a:lnTo>
                  <a:lnTo>
                    <a:pt x="13716" y="44196"/>
                  </a:lnTo>
                  <a:lnTo>
                    <a:pt x="100584" y="44196"/>
                  </a:lnTo>
                  <a:lnTo>
                    <a:pt x="100584" y="50292"/>
                  </a:lnTo>
                  <a:close/>
                </a:path>
                <a:path w="114300" h="58419">
                  <a:moveTo>
                    <a:pt x="114300" y="50292"/>
                  </a:moveTo>
                  <a:lnTo>
                    <a:pt x="100584" y="50292"/>
                  </a:lnTo>
                  <a:lnTo>
                    <a:pt x="106680" y="44196"/>
                  </a:lnTo>
                  <a:lnTo>
                    <a:pt x="114300" y="44196"/>
                  </a:lnTo>
                  <a:lnTo>
                    <a:pt x="114300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68596" y="1392936"/>
              <a:ext cx="3785616" cy="3108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536700" y="2562225"/>
            <a:ext cx="369951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90" dirty="0">
                <a:latin typeface="Comic Sans MS" panose="030F0702030302020204" pitchFamily="66" charset="0"/>
                <a:cs typeface="Trebuchet MS"/>
              </a:rPr>
              <a:t>QUEENS </a:t>
            </a: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CUISINE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-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Most 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Preferred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Queens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 is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50800">
              <a:lnSpc>
                <a:spcPct val="100000"/>
              </a:lnSpc>
            </a:pPr>
            <a:r>
              <a:rPr sz="2400" spc="-135" dirty="0">
                <a:latin typeface="Comic Sans MS" panose="030F0702030302020204" pitchFamily="66" charset="0"/>
                <a:cs typeface="Arial"/>
              </a:rPr>
              <a:t>–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Indian,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Irish,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Pakistani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Mexican.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2138" y="4968621"/>
            <a:ext cx="3767454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95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225" dirty="0">
                <a:latin typeface="Comic Sans MS" panose="030F0702030302020204" pitchFamily="66" charset="0"/>
                <a:cs typeface="Trebuchet MS"/>
              </a:rPr>
              <a:t>THE </a:t>
            </a:r>
            <a:r>
              <a:rPr sz="2400" b="1" spc="-25" dirty="0">
                <a:latin typeface="Comic Sans MS" panose="030F0702030302020204" pitchFamily="66" charset="0"/>
                <a:cs typeface="Trebuchet MS"/>
              </a:rPr>
              <a:t>BRONX </a:t>
            </a: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CUISINE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-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Most 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Preferred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28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Bronx 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Italian,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Puerto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Rican, 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Albanian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400" spc="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Dominican.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13500" y="2562225"/>
            <a:ext cx="3680460" cy="4348480"/>
            <a:chOff x="5701284" y="1946148"/>
            <a:chExt cx="3680460" cy="4348480"/>
          </a:xfrm>
        </p:grpSpPr>
        <p:sp>
          <p:nvSpPr>
            <p:cNvPr id="13" name="object 13"/>
            <p:cNvSpPr/>
            <p:nvPr/>
          </p:nvSpPr>
          <p:spPr>
            <a:xfrm>
              <a:off x="5701284" y="1946148"/>
              <a:ext cx="3680459" cy="18379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701284" y="4352544"/>
              <a:ext cx="3680459" cy="194157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41300" y="352425"/>
            <a:ext cx="10134600" cy="6730111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0452" y="1301496"/>
              <a:ext cx="321564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95443" y="1481328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19">
                  <a:moveTo>
                    <a:pt x="128015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8015" y="0"/>
                  </a:lnTo>
                  <a:lnTo>
                    <a:pt x="128015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87823" y="1473708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0208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40208" y="0"/>
                  </a:lnTo>
                  <a:lnTo>
                    <a:pt x="143256" y="3048"/>
                  </a:lnTo>
                  <a:lnTo>
                    <a:pt x="14325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7620" y="57912"/>
                  </a:lnTo>
                  <a:lnTo>
                    <a:pt x="13716" y="65532"/>
                  </a:lnTo>
                  <a:lnTo>
                    <a:pt x="143256" y="65532"/>
                  </a:lnTo>
                  <a:lnTo>
                    <a:pt x="143256" y="68580"/>
                  </a:lnTo>
                  <a:lnTo>
                    <a:pt x="140208" y="71628"/>
                  </a:lnTo>
                  <a:close/>
                </a:path>
                <a:path w="143510" h="717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3510" h="71755">
                  <a:moveTo>
                    <a:pt x="12954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9540" y="7620"/>
                  </a:lnTo>
                  <a:lnTo>
                    <a:pt x="129540" y="13716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29540" y="7620"/>
                  </a:lnTo>
                  <a:lnTo>
                    <a:pt x="135636" y="13716"/>
                  </a:lnTo>
                  <a:lnTo>
                    <a:pt x="143256" y="13716"/>
                  </a:lnTo>
                  <a:lnTo>
                    <a:pt x="143256" y="57912"/>
                  </a:lnTo>
                  <a:lnTo>
                    <a:pt x="135636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13716"/>
                  </a:moveTo>
                  <a:lnTo>
                    <a:pt x="135636" y="13716"/>
                  </a:lnTo>
                  <a:lnTo>
                    <a:pt x="129540" y="7620"/>
                  </a:lnTo>
                  <a:lnTo>
                    <a:pt x="143256" y="7620"/>
                  </a:lnTo>
                  <a:lnTo>
                    <a:pt x="143256" y="13716"/>
                  </a:lnTo>
                  <a:close/>
                </a:path>
                <a:path w="143510" h="71755">
                  <a:moveTo>
                    <a:pt x="13716" y="65532"/>
                  </a:moveTo>
                  <a:lnTo>
                    <a:pt x="7620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9540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65532"/>
                  </a:moveTo>
                  <a:lnTo>
                    <a:pt x="129540" y="65532"/>
                  </a:lnTo>
                  <a:lnTo>
                    <a:pt x="135636" y="57912"/>
                  </a:lnTo>
                  <a:lnTo>
                    <a:pt x="143256" y="57912"/>
                  </a:lnTo>
                  <a:lnTo>
                    <a:pt x="143256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71287" y="1321308"/>
              <a:ext cx="216535" cy="285115"/>
            </a:xfrm>
            <a:custGeom>
              <a:avLst/>
              <a:gdLst/>
              <a:ahLst/>
              <a:cxnLst/>
              <a:rect l="l" t="t" r="r" b="b"/>
              <a:pathLst>
                <a:path w="216535" h="285115">
                  <a:moveTo>
                    <a:pt x="216408" y="216408"/>
                  </a:moveTo>
                  <a:lnTo>
                    <a:pt x="0" y="216408"/>
                  </a:lnTo>
                  <a:lnTo>
                    <a:pt x="0" y="163068"/>
                  </a:lnTo>
                  <a:lnTo>
                    <a:pt x="131064" y="0"/>
                  </a:lnTo>
                  <a:lnTo>
                    <a:pt x="188976" y="0"/>
                  </a:lnTo>
                  <a:lnTo>
                    <a:pt x="188976" y="71628"/>
                  </a:lnTo>
                  <a:lnTo>
                    <a:pt x="126492" y="71628"/>
                  </a:lnTo>
                  <a:lnTo>
                    <a:pt x="51816" y="164592"/>
                  </a:lnTo>
                  <a:lnTo>
                    <a:pt x="216408" y="164592"/>
                  </a:lnTo>
                  <a:lnTo>
                    <a:pt x="216408" y="216408"/>
                  </a:lnTo>
                  <a:close/>
                </a:path>
                <a:path w="216535" h="285115">
                  <a:moveTo>
                    <a:pt x="188976" y="164592"/>
                  </a:moveTo>
                  <a:lnTo>
                    <a:pt x="126492" y="164592"/>
                  </a:lnTo>
                  <a:lnTo>
                    <a:pt x="126492" y="71628"/>
                  </a:lnTo>
                  <a:lnTo>
                    <a:pt x="188976" y="71628"/>
                  </a:lnTo>
                  <a:lnTo>
                    <a:pt x="188976" y="164592"/>
                  </a:lnTo>
                  <a:close/>
                </a:path>
                <a:path w="216535" h="285115">
                  <a:moveTo>
                    <a:pt x="188976" y="284988"/>
                  </a:moveTo>
                  <a:lnTo>
                    <a:pt x="126492" y="284988"/>
                  </a:lnTo>
                  <a:lnTo>
                    <a:pt x="126492" y="216408"/>
                  </a:lnTo>
                  <a:lnTo>
                    <a:pt x="188976" y="216408"/>
                  </a:lnTo>
                  <a:lnTo>
                    <a:pt x="188976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1" y="1313688"/>
              <a:ext cx="228600" cy="299085"/>
            </a:xfrm>
            <a:custGeom>
              <a:avLst/>
              <a:gdLst/>
              <a:ahLst/>
              <a:cxnLst/>
              <a:rect l="l" t="t" r="r" b="b"/>
              <a:pathLst>
                <a:path w="228600" h="299084">
                  <a:moveTo>
                    <a:pt x="126492" y="230124"/>
                  </a:moveTo>
                  <a:lnTo>
                    <a:pt x="3048" y="230124"/>
                  </a:lnTo>
                  <a:lnTo>
                    <a:pt x="0" y="227076"/>
                  </a:lnTo>
                  <a:lnTo>
                    <a:pt x="0" y="167640"/>
                  </a:lnTo>
                  <a:lnTo>
                    <a:pt x="1524" y="167640"/>
                  </a:lnTo>
                  <a:lnTo>
                    <a:pt x="132588" y="3048"/>
                  </a:lnTo>
                  <a:lnTo>
                    <a:pt x="135636" y="0"/>
                  </a:lnTo>
                  <a:lnTo>
                    <a:pt x="199644" y="0"/>
                  </a:lnTo>
                  <a:lnTo>
                    <a:pt x="202692" y="3048"/>
                  </a:lnTo>
                  <a:lnTo>
                    <a:pt x="202692" y="7620"/>
                  </a:lnTo>
                  <a:lnTo>
                    <a:pt x="188976" y="7620"/>
                  </a:lnTo>
                  <a:lnTo>
                    <a:pt x="188976" y="12192"/>
                  </a:lnTo>
                  <a:lnTo>
                    <a:pt x="143256" y="12192"/>
                  </a:lnTo>
                  <a:lnTo>
                    <a:pt x="137160" y="13716"/>
                  </a:lnTo>
                  <a:lnTo>
                    <a:pt x="142031" y="13716"/>
                  </a:lnTo>
                  <a:lnTo>
                    <a:pt x="15866" y="170688"/>
                  </a:lnTo>
                  <a:lnTo>
                    <a:pt x="13716" y="170688"/>
                  </a:lnTo>
                  <a:lnTo>
                    <a:pt x="12192" y="175260"/>
                  </a:lnTo>
                  <a:lnTo>
                    <a:pt x="13716" y="175260"/>
                  </a:lnTo>
                  <a:lnTo>
                    <a:pt x="13716" y="216408"/>
                  </a:lnTo>
                  <a:lnTo>
                    <a:pt x="6096" y="216408"/>
                  </a:lnTo>
                  <a:lnTo>
                    <a:pt x="13716" y="224028"/>
                  </a:lnTo>
                  <a:lnTo>
                    <a:pt x="126492" y="224028"/>
                  </a:lnTo>
                  <a:lnTo>
                    <a:pt x="126492" y="230124"/>
                  </a:lnTo>
                  <a:close/>
                </a:path>
                <a:path w="228600" h="299084">
                  <a:moveTo>
                    <a:pt x="214884" y="178308"/>
                  </a:moveTo>
                  <a:lnTo>
                    <a:pt x="192024" y="178308"/>
                  </a:lnTo>
                  <a:lnTo>
                    <a:pt x="188976" y="175260"/>
                  </a:lnTo>
                  <a:lnTo>
                    <a:pt x="188976" y="7620"/>
                  </a:lnTo>
                  <a:lnTo>
                    <a:pt x="195072" y="13716"/>
                  </a:lnTo>
                  <a:lnTo>
                    <a:pt x="202692" y="13716"/>
                  </a:lnTo>
                  <a:lnTo>
                    <a:pt x="202692" y="164592"/>
                  </a:lnTo>
                  <a:lnTo>
                    <a:pt x="195072" y="164592"/>
                  </a:lnTo>
                  <a:lnTo>
                    <a:pt x="202692" y="172212"/>
                  </a:lnTo>
                  <a:lnTo>
                    <a:pt x="214884" y="172212"/>
                  </a:lnTo>
                  <a:lnTo>
                    <a:pt x="214884" y="178308"/>
                  </a:lnTo>
                  <a:close/>
                </a:path>
                <a:path w="228600" h="299084">
                  <a:moveTo>
                    <a:pt x="202692" y="13716"/>
                  </a:moveTo>
                  <a:lnTo>
                    <a:pt x="195072" y="13716"/>
                  </a:lnTo>
                  <a:lnTo>
                    <a:pt x="188976" y="7620"/>
                  </a:lnTo>
                  <a:lnTo>
                    <a:pt x="202692" y="7620"/>
                  </a:lnTo>
                  <a:lnTo>
                    <a:pt x="202692" y="13716"/>
                  </a:lnTo>
                  <a:close/>
                </a:path>
                <a:path w="228600" h="299084">
                  <a:moveTo>
                    <a:pt x="142031" y="13716"/>
                  </a:moveTo>
                  <a:lnTo>
                    <a:pt x="137160" y="13716"/>
                  </a:lnTo>
                  <a:lnTo>
                    <a:pt x="143256" y="12192"/>
                  </a:lnTo>
                  <a:lnTo>
                    <a:pt x="142031" y="13716"/>
                  </a:lnTo>
                  <a:close/>
                </a:path>
                <a:path w="228600" h="299084">
                  <a:moveTo>
                    <a:pt x="188976" y="13716"/>
                  </a:moveTo>
                  <a:lnTo>
                    <a:pt x="142031" y="13716"/>
                  </a:lnTo>
                  <a:lnTo>
                    <a:pt x="143256" y="12192"/>
                  </a:lnTo>
                  <a:lnTo>
                    <a:pt x="188976" y="12192"/>
                  </a:lnTo>
                  <a:lnTo>
                    <a:pt x="188976" y="13716"/>
                  </a:lnTo>
                  <a:close/>
                </a:path>
                <a:path w="228600" h="299084">
                  <a:moveTo>
                    <a:pt x="137160" y="178308"/>
                  </a:moveTo>
                  <a:lnTo>
                    <a:pt x="56388" y="178308"/>
                  </a:lnTo>
                  <a:lnTo>
                    <a:pt x="53340" y="176784"/>
                  </a:lnTo>
                  <a:lnTo>
                    <a:pt x="51816" y="175260"/>
                  </a:lnTo>
                  <a:lnTo>
                    <a:pt x="51816" y="169164"/>
                  </a:lnTo>
                  <a:lnTo>
                    <a:pt x="53340" y="167640"/>
                  </a:lnTo>
                  <a:lnTo>
                    <a:pt x="126492" y="74676"/>
                  </a:lnTo>
                  <a:lnTo>
                    <a:pt x="129540" y="71628"/>
                  </a:lnTo>
                  <a:lnTo>
                    <a:pt x="137160" y="71628"/>
                  </a:lnTo>
                  <a:lnTo>
                    <a:pt x="140208" y="74676"/>
                  </a:lnTo>
                  <a:lnTo>
                    <a:pt x="140208" y="79248"/>
                  </a:lnTo>
                  <a:lnTo>
                    <a:pt x="126492" y="79248"/>
                  </a:lnTo>
                  <a:lnTo>
                    <a:pt x="126492" y="96075"/>
                  </a:lnTo>
                  <a:lnTo>
                    <a:pt x="73446" y="164592"/>
                  </a:lnTo>
                  <a:lnTo>
                    <a:pt x="57912" y="164592"/>
                  </a:lnTo>
                  <a:lnTo>
                    <a:pt x="64008" y="176784"/>
                  </a:lnTo>
                  <a:lnTo>
                    <a:pt x="138684" y="176784"/>
                  </a:lnTo>
                  <a:lnTo>
                    <a:pt x="137160" y="178308"/>
                  </a:lnTo>
                  <a:close/>
                </a:path>
                <a:path w="228600" h="299084">
                  <a:moveTo>
                    <a:pt x="126492" y="96075"/>
                  </a:moveTo>
                  <a:lnTo>
                    <a:pt x="126492" y="79248"/>
                  </a:lnTo>
                  <a:lnTo>
                    <a:pt x="132588" y="85344"/>
                  </a:lnTo>
                  <a:lnTo>
                    <a:pt x="134800" y="85344"/>
                  </a:lnTo>
                  <a:lnTo>
                    <a:pt x="126492" y="96075"/>
                  </a:lnTo>
                  <a:close/>
                </a:path>
                <a:path w="228600" h="299084">
                  <a:moveTo>
                    <a:pt x="132588" y="85344"/>
                  </a:moveTo>
                  <a:lnTo>
                    <a:pt x="126492" y="79248"/>
                  </a:lnTo>
                  <a:lnTo>
                    <a:pt x="140208" y="79248"/>
                  </a:lnTo>
                  <a:lnTo>
                    <a:pt x="140208" y="82296"/>
                  </a:lnTo>
                  <a:lnTo>
                    <a:pt x="137160" y="82296"/>
                  </a:lnTo>
                  <a:lnTo>
                    <a:pt x="132588" y="85344"/>
                  </a:lnTo>
                  <a:close/>
                </a:path>
                <a:path w="228600" h="299084">
                  <a:moveTo>
                    <a:pt x="134800" y="85344"/>
                  </a:moveTo>
                  <a:lnTo>
                    <a:pt x="132588" y="85344"/>
                  </a:lnTo>
                  <a:lnTo>
                    <a:pt x="137160" y="82296"/>
                  </a:lnTo>
                  <a:lnTo>
                    <a:pt x="134800" y="85344"/>
                  </a:lnTo>
                  <a:close/>
                </a:path>
                <a:path w="228600" h="299084">
                  <a:moveTo>
                    <a:pt x="126492" y="172212"/>
                  </a:moveTo>
                  <a:lnTo>
                    <a:pt x="126492" y="96075"/>
                  </a:lnTo>
                  <a:lnTo>
                    <a:pt x="137160" y="82296"/>
                  </a:lnTo>
                  <a:lnTo>
                    <a:pt x="140208" y="82296"/>
                  </a:lnTo>
                  <a:lnTo>
                    <a:pt x="140208" y="164592"/>
                  </a:lnTo>
                  <a:lnTo>
                    <a:pt x="132588" y="164592"/>
                  </a:lnTo>
                  <a:lnTo>
                    <a:pt x="126492" y="172212"/>
                  </a:lnTo>
                  <a:close/>
                </a:path>
                <a:path w="228600" h="299084">
                  <a:moveTo>
                    <a:pt x="64008" y="176784"/>
                  </a:moveTo>
                  <a:lnTo>
                    <a:pt x="57912" y="164592"/>
                  </a:lnTo>
                  <a:lnTo>
                    <a:pt x="73446" y="164592"/>
                  </a:lnTo>
                  <a:lnTo>
                    <a:pt x="64008" y="176784"/>
                  </a:lnTo>
                  <a:close/>
                </a:path>
                <a:path w="228600" h="299084">
                  <a:moveTo>
                    <a:pt x="138684" y="176784"/>
                  </a:moveTo>
                  <a:lnTo>
                    <a:pt x="64008" y="176784"/>
                  </a:lnTo>
                  <a:lnTo>
                    <a:pt x="73446" y="164592"/>
                  </a:lnTo>
                  <a:lnTo>
                    <a:pt x="126492" y="164592"/>
                  </a:lnTo>
                  <a:lnTo>
                    <a:pt x="126492" y="172212"/>
                  </a:lnTo>
                  <a:lnTo>
                    <a:pt x="140208" y="172212"/>
                  </a:lnTo>
                  <a:lnTo>
                    <a:pt x="140208" y="175260"/>
                  </a:lnTo>
                  <a:lnTo>
                    <a:pt x="138684" y="176784"/>
                  </a:lnTo>
                  <a:close/>
                </a:path>
                <a:path w="228600" h="299084">
                  <a:moveTo>
                    <a:pt x="140208" y="172212"/>
                  </a:moveTo>
                  <a:lnTo>
                    <a:pt x="126492" y="172212"/>
                  </a:lnTo>
                  <a:lnTo>
                    <a:pt x="132588" y="164592"/>
                  </a:lnTo>
                  <a:lnTo>
                    <a:pt x="140208" y="164592"/>
                  </a:lnTo>
                  <a:lnTo>
                    <a:pt x="140208" y="172212"/>
                  </a:lnTo>
                  <a:close/>
                </a:path>
                <a:path w="228600" h="299084">
                  <a:moveTo>
                    <a:pt x="202692" y="172212"/>
                  </a:moveTo>
                  <a:lnTo>
                    <a:pt x="195072" y="164592"/>
                  </a:lnTo>
                  <a:lnTo>
                    <a:pt x="202692" y="164592"/>
                  </a:lnTo>
                  <a:lnTo>
                    <a:pt x="202692" y="172212"/>
                  </a:lnTo>
                  <a:close/>
                </a:path>
                <a:path w="228600" h="299084">
                  <a:moveTo>
                    <a:pt x="228600" y="178308"/>
                  </a:moveTo>
                  <a:lnTo>
                    <a:pt x="222504" y="178308"/>
                  </a:lnTo>
                  <a:lnTo>
                    <a:pt x="214884" y="172212"/>
                  </a:lnTo>
                  <a:lnTo>
                    <a:pt x="202692" y="172212"/>
                  </a:lnTo>
                  <a:lnTo>
                    <a:pt x="202692" y="164592"/>
                  </a:lnTo>
                  <a:lnTo>
                    <a:pt x="225552" y="164592"/>
                  </a:lnTo>
                  <a:lnTo>
                    <a:pt x="228600" y="167640"/>
                  </a:lnTo>
                  <a:lnTo>
                    <a:pt x="228600" y="178308"/>
                  </a:lnTo>
                  <a:close/>
                </a:path>
                <a:path w="228600" h="299084">
                  <a:moveTo>
                    <a:pt x="12192" y="175260"/>
                  </a:moveTo>
                  <a:lnTo>
                    <a:pt x="13716" y="170688"/>
                  </a:lnTo>
                  <a:lnTo>
                    <a:pt x="13716" y="173363"/>
                  </a:lnTo>
                  <a:lnTo>
                    <a:pt x="12192" y="175260"/>
                  </a:lnTo>
                  <a:close/>
                </a:path>
                <a:path w="228600" h="299084">
                  <a:moveTo>
                    <a:pt x="13716" y="173363"/>
                  </a:moveTo>
                  <a:lnTo>
                    <a:pt x="13716" y="170688"/>
                  </a:lnTo>
                  <a:lnTo>
                    <a:pt x="15866" y="170688"/>
                  </a:lnTo>
                  <a:lnTo>
                    <a:pt x="13716" y="173363"/>
                  </a:lnTo>
                  <a:close/>
                </a:path>
                <a:path w="228600" h="299084">
                  <a:moveTo>
                    <a:pt x="214884" y="224028"/>
                  </a:moveTo>
                  <a:lnTo>
                    <a:pt x="214884" y="172212"/>
                  </a:lnTo>
                  <a:lnTo>
                    <a:pt x="222504" y="178308"/>
                  </a:lnTo>
                  <a:lnTo>
                    <a:pt x="228600" y="178308"/>
                  </a:lnTo>
                  <a:lnTo>
                    <a:pt x="228600" y="216408"/>
                  </a:lnTo>
                  <a:lnTo>
                    <a:pt x="222504" y="216408"/>
                  </a:lnTo>
                  <a:lnTo>
                    <a:pt x="214884" y="224028"/>
                  </a:lnTo>
                  <a:close/>
                </a:path>
                <a:path w="228600" h="299084">
                  <a:moveTo>
                    <a:pt x="13716" y="175260"/>
                  </a:moveTo>
                  <a:lnTo>
                    <a:pt x="12192" y="175260"/>
                  </a:lnTo>
                  <a:lnTo>
                    <a:pt x="13716" y="173363"/>
                  </a:lnTo>
                  <a:lnTo>
                    <a:pt x="13716" y="175260"/>
                  </a:lnTo>
                  <a:close/>
                </a:path>
                <a:path w="228600" h="299084">
                  <a:moveTo>
                    <a:pt x="13716" y="224028"/>
                  </a:moveTo>
                  <a:lnTo>
                    <a:pt x="6096" y="216408"/>
                  </a:lnTo>
                  <a:lnTo>
                    <a:pt x="13716" y="216408"/>
                  </a:lnTo>
                  <a:lnTo>
                    <a:pt x="13716" y="224028"/>
                  </a:lnTo>
                  <a:close/>
                </a:path>
                <a:path w="228600" h="299084">
                  <a:moveTo>
                    <a:pt x="140208" y="230124"/>
                  </a:moveTo>
                  <a:lnTo>
                    <a:pt x="132588" y="230124"/>
                  </a:lnTo>
                  <a:lnTo>
                    <a:pt x="126492" y="224028"/>
                  </a:lnTo>
                  <a:lnTo>
                    <a:pt x="13716" y="224028"/>
                  </a:lnTo>
                  <a:lnTo>
                    <a:pt x="13716" y="216408"/>
                  </a:lnTo>
                  <a:lnTo>
                    <a:pt x="137160" y="216408"/>
                  </a:lnTo>
                  <a:lnTo>
                    <a:pt x="140208" y="220980"/>
                  </a:lnTo>
                  <a:lnTo>
                    <a:pt x="140208" y="230124"/>
                  </a:lnTo>
                  <a:close/>
                </a:path>
                <a:path w="228600" h="299084">
                  <a:moveTo>
                    <a:pt x="188976" y="292608"/>
                  </a:moveTo>
                  <a:lnTo>
                    <a:pt x="188976" y="220980"/>
                  </a:lnTo>
                  <a:lnTo>
                    <a:pt x="192024" y="216408"/>
                  </a:lnTo>
                  <a:lnTo>
                    <a:pt x="214884" y="216408"/>
                  </a:lnTo>
                  <a:lnTo>
                    <a:pt x="214884" y="224028"/>
                  </a:lnTo>
                  <a:lnTo>
                    <a:pt x="202692" y="224028"/>
                  </a:lnTo>
                  <a:lnTo>
                    <a:pt x="195072" y="230124"/>
                  </a:lnTo>
                  <a:lnTo>
                    <a:pt x="202692" y="230124"/>
                  </a:lnTo>
                  <a:lnTo>
                    <a:pt x="202692" y="284988"/>
                  </a:lnTo>
                  <a:lnTo>
                    <a:pt x="195072" y="284988"/>
                  </a:lnTo>
                  <a:lnTo>
                    <a:pt x="188976" y="292608"/>
                  </a:lnTo>
                  <a:close/>
                </a:path>
                <a:path w="228600" h="299084">
                  <a:moveTo>
                    <a:pt x="225552" y="230124"/>
                  </a:moveTo>
                  <a:lnTo>
                    <a:pt x="202692" y="230124"/>
                  </a:lnTo>
                  <a:lnTo>
                    <a:pt x="202692" y="224028"/>
                  </a:lnTo>
                  <a:lnTo>
                    <a:pt x="214884" y="224028"/>
                  </a:lnTo>
                  <a:lnTo>
                    <a:pt x="222504" y="216408"/>
                  </a:lnTo>
                  <a:lnTo>
                    <a:pt x="228600" y="216408"/>
                  </a:lnTo>
                  <a:lnTo>
                    <a:pt x="228600" y="227076"/>
                  </a:lnTo>
                  <a:lnTo>
                    <a:pt x="225552" y="230124"/>
                  </a:lnTo>
                  <a:close/>
                </a:path>
                <a:path w="228600" h="299084">
                  <a:moveTo>
                    <a:pt x="199644" y="298704"/>
                  </a:moveTo>
                  <a:lnTo>
                    <a:pt x="129540" y="298704"/>
                  </a:lnTo>
                  <a:lnTo>
                    <a:pt x="126492" y="295656"/>
                  </a:lnTo>
                  <a:lnTo>
                    <a:pt x="126492" y="224028"/>
                  </a:lnTo>
                  <a:lnTo>
                    <a:pt x="132588" y="230124"/>
                  </a:lnTo>
                  <a:lnTo>
                    <a:pt x="140208" y="230124"/>
                  </a:lnTo>
                  <a:lnTo>
                    <a:pt x="140208" y="284988"/>
                  </a:lnTo>
                  <a:lnTo>
                    <a:pt x="132588" y="284988"/>
                  </a:lnTo>
                  <a:lnTo>
                    <a:pt x="140208" y="292608"/>
                  </a:lnTo>
                  <a:lnTo>
                    <a:pt x="202692" y="292608"/>
                  </a:lnTo>
                  <a:lnTo>
                    <a:pt x="202692" y="295656"/>
                  </a:lnTo>
                  <a:lnTo>
                    <a:pt x="199644" y="298704"/>
                  </a:lnTo>
                  <a:close/>
                </a:path>
                <a:path w="228600" h="299084">
                  <a:moveTo>
                    <a:pt x="202692" y="230124"/>
                  </a:moveTo>
                  <a:lnTo>
                    <a:pt x="195072" y="230124"/>
                  </a:lnTo>
                  <a:lnTo>
                    <a:pt x="202692" y="224028"/>
                  </a:lnTo>
                  <a:lnTo>
                    <a:pt x="202692" y="230124"/>
                  </a:lnTo>
                  <a:close/>
                </a:path>
                <a:path w="228600" h="299084">
                  <a:moveTo>
                    <a:pt x="140208" y="292608"/>
                  </a:moveTo>
                  <a:lnTo>
                    <a:pt x="132588" y="284988"/>
                  </a:lnTo>
                  <a:lnTo>
                    <a:pt x="140208" y="284988"/>
                  </a:lnTo>
                  <a:lnTo>
                    <a:pt x="140208" y="292608"/>
                  </a:lnTo>
                  <a:close/>
                </a:path>
                <a:path w="228600" h="299084">
                  <a:moveTo>
                    <a:pt x="188976" y="292608"/>
                  </a:moveTo>
                  <a:lnTo>
                    <a:pt x="140208" y="292608"/>
                  </a:lnTo>
                  <a:lnTo>
                    <a:pt x="140208" y="284988"/>
                  </a:lnTo>
                  <a:lnTo>
                    <a:pt x="188976" y="284988"/>
                  </a:lnTo>
                  <a:lnTo>
                    <a:pt x="188976" y="292608"/>
                  </a:lnTo>
                  <a:close/>
                </a:path>
                <a:path w="228600" h="299084">
                  <a:moveTo>
                    <a:pt x="202692" y="292608"/>
                  </a:moveTo>
                  <a:lnTo>
                    <a:pt x="188976" y="292608"/>
                  </a:lnTo>
                  <a:lnTo>
                    <a:pt x="195072" y="284988"/>
                  </a:lnTo>
                  <a:lnTo>
                    <a:pt x="202692" y="284988"/>
                  </a:lnTo>
                  <a:lnTo>
                    <a:pt x="202692" y="29260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350763" y="1481328"/>
              <a:ext cx="128270" cy="58419"/>
            </a:xfrm>
            <a:custGeom>
              <a:avLst/>
              <a:gdLst/>
              <a:ahLst/>
              <a:cxnLst/>
              <a:rect l="l" t="t" r="r" b="b"/>
              <a:pathLst>
                <a:path w="128270" h="58419">
                  <a:moveTo>
                    <a:pt x="128016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8016" y="0"/>
                  </a:lnTo>
                  <a:lnTo>
                    <a:pt x="128016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43143" y="1473708"/>
              <a:ext cx="143510" cy="71755"/>
            </a:xfrm>
            <a:custGeom>
              <a:avLst/>
              <a:gdLst/>
              <a:ahLst/>
              <a:cxnLst/>
              <a:rect l="l" t="t" r="r" b="b"/>
              <a:pathLst>
                <a:path w="143510" h="71755">
                  <a:moveTo>
                    <a:pt x="140208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40208" y="0"/>
                  </a:lnTo>
                  <a:lnTo>
                    <a:pt x="143256" y="3048"/>
                  </a:lnTo>
                  <a:lnTo>
                    <a:pt x="143256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7620" y="57912"/>
                  </a:lnTo>
                  <a:lnTo>
                    <a:pt x="13716" y="65532"/>
                  </a:lnTo>
                  <a:lnTo>
                    <a:pt x="143256" y="65532"/>
                  </a:lnTo>
                  <a:lnTo>
                    <a:pt x="143256" y="68580"/>
                  </a:lnTo>
                  <a:lnTo>
                    <a:pt x="140208" y="71628"/>
                  </a:lnTo>
                  <a:close/>
                </a:path>
                <a:path w="143510" h="7175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3510" h="71755">
                  <a:moveTo>
                    <a:pt x="129540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9540" y="7620"/>
                  </a:lnTo>
                  <a:lnTo>
                    <a:pt x="129540" y="13716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29540" y="7620"/>
                  </a:lnTo>
                  <a:lnTo>
                    <a:pt x="135636" y="13716"/>
                  </a:lnTo>
                  <a:lnTo>
                    <a:pt x="143256" y="13716"/>
                  </a:lnTo>
                  <a:lnTo>
                    <a:pt x="143256" y="57912"/>
                  </a:lnTo>
                  <a:lnTo>
                    <a:pt x="135636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13716"/>
                  </a:moveTo>
                  <a:lnTo>
                    <a:pt x="135636" y="13716"/>
                  </a:lnTo>
                  <a:lnTo>
                    <a:pt x="129540" y="7620"/>
                  </a:lnTo>
                  <a:lnTo>
                    <a:pt x="143256" y="7620"/>
                  </a:lnTo>
                  <a:lnTo>
                    <a:pt x="143256" y="13716"/>
                  </a:lnTo>
                  <a:close/>
                </a:path>
                <a:path w="143510" h="71755">
                  <a:moveTo>
                    <a:pt x="13716" y="65532"/>
                  </a:moveTo>
                  <a:lnTo>
                    <a:pt x="7620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3510" h="71755">
                  <a:moveTo>
                    <a:pt x="129540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9540" y="57912"/>
                  </a:lnTo>
                  <a:lnTo>
                    <a:pt x="129540" y="65532"/>
                  </a:lnTo>
                  <a:close/>
                </a:path>
                <a:path w="143510" h="71755">
                  <a:moveTo>
                    <a:pt x="143256" y="65532"/>
                  </a:moveTo>
                  <a:lnTo>
                    <a:pt x="129540" y="65532"/>
                  </a:lnTo>
                  <a:lnTo>
                    <a:pt x="135636" y="57912"/>
                  </a:lnTo>
                  <a:lnTo>
                    <a:pt x="143256" y="57912"/>
                  </a:lnTo>
                  <a:lnTo>
                    <a:pt x="143256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44896" y="1306068"/>
              <a:ext cx="3066288" cy="3916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41858" y="2422677"/>
            <a:ext cx="9009683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170" dirty="0">
                <a:latin typeface="Comic Sans MS" panose="030F0702030302020204" pitchFamily="66" charset="0"/>
                <a:cs typeface="Arial"/>
              </a:rPr>
              <a:t>NewYork 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geographical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coordinates</a:t>
            </a:r>
            <a:r>
              <a:rPr sz="2400" spc="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data	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has	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utilized 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input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API,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been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leveraged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provision </a:t>
            </a:r>
            <a:r>
              <a:rPr sz="2400" spc="-245" dirty="0">
                <a:latin typeface="Comic Sans MS" panose="030F0702030302020204" pitchFamily="66" charset="0"/>
                <a:cs typeface="Arial"/>
              </a:rPr>
              <a:t>venues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information </a:t>
            </a:r>
            <a:r>
              <a:rPr sz="2400" spc="-25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400" spc="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neighborhood.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latin typeface="Comic Sans MS" panose="030F0702030302020204" pitchFamily="66" charset="0"/>
                <a:cs typeface="Arial"/>
              </a:rPr>
              <a:t>We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API </a:t>
            </a:r>
            <a:r>
              <a:rPr sz="2400" spc="-2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explore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neighborhoods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 New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York</a:t>
            </a:r>
            <a:r>
              <a:rPr sz="2400" spc="114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City.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39687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00" dirty="0">
                <a:latin typeface="Comic Sans MS" panose="030F0702030302020204" pitchFamily="66" charset="0"/>
                <a:cs typeface="Arial"/>
              </a:rPr>
              <a:t>Using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geographical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coordinates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each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neighbourhood 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foursquare </a:t>
            </a:r>
            <a:r>
              <a:rPr sz="2400" spc="-229" dirty="0">
                <a:latin typeface="Comic Sans MS" panose="030F0702030302020204" pitchFamily="66" charset="0"/>
                <a:cs typeface="Arial"/>
              </a:rPr>
              <a:t>API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calls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made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get </a:t>
            </a:r>
            <a:r>
              <a:rPr sz="2400" spc="-60" dirty="0">
                <a:latin typeface="Comic Sans MS" panose="030F0702030302020204" pitchFamily="66" charset="0"/>
                <a:cs typeface="Arial"/>
              </a:rPr>
              <a:t>top </a:t>
            </a:r>
            <a:r>
              <a:rPr sz="2400" spc="-10" dirty="0">
                <a:latin typeface="Comic Sans MS" panose="030F0702030302020204" pitchFamily="66" charset="0"/>
                <a:cs typeface="Arial"/>
              </a:rPr>
              <a:t>200 </a:t>
            </a:r>
            <a:r>
              <a:rPr sz="2400" spc="-245" dirty="0">
                <a:latin typeface="Comic Sans MS" panose="030F0702030302020204" pitchFamily="66" charset="0"/>
                <a:cs typeface="Arial"/>
              </a:rPr>
              <a:t>venues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a 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radius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1000</a:t>
            </a:r>
            <a:r>
              <a:rPr sz="2400" spc="1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meters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 dirty="0">
              <a:latin typeface="Comic Sans MS" panose="030F0702030302020204" pitchFamily="66" charset="0"/>
              <a:cs typeface="Arial"/>
            </a:endParaRPr>
          </a:p>
          <a:p>
            <a:pPr marL="265430">
              <a:lnSpc>
                <a:spcPct val="100000"/>
              </a:lnSpc>
            </a:pPr>
            <a:r>
              <a:rPr sz="2400" spc="-430" dirty="0">
                <a:latin typeface="Comic Sans MS" panose="030F0702030302020204" pitchFamily="66" charset="0"/>
                <a:cs typeface="Arial"/>
              </a:rPr>
              <a:t>PART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1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Brooklyn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400" spc="17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Manhattan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430" dirty="0">
                <a:latin typeface="Comic Sans MS" panose="030F0702030302020204" pitchFamily="66" charset="0"/>
                <a:cs typeface="Arial"/>
              </a:rPr>
              <a:t>PART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2 </a:t>
            </a:r>
            <a:r>
              <a:rPr sz="2400" spc="-170" dirty="0">
                <a:latin typeface="Comic Sans MS" panose="030F0702030302020204" pitchFamily="66" charset="0"/>
                <a:cs typeface="Arial"/>
              </a:rPr>
              <a:t>Bronx,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Staten</a:t>
            </a:r>
            <a:r>
              <a:rPr sz="2400" spc="-38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Island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575304" y="861060"/>
              <a:ext cx="287121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569963" y="100431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4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4" y="0"/>
                  </a:lnTo>
                  <a:lnTo>
                    <a:pt x="207264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3867" y="99669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02196" y="877824"/>
              <a:ext cx="192405" cy="254635"/>
            </a:xfrm>
            <a:custGeom>
              <a:avLst/>
              <a:gdLst/>
              <a:ahLst/>
              <a:cxnLst/>
              <a:rect l="l" t="t" r="r" b="b"/>
              <a:pathLst>
                <a:path w="192404" h="254634">
                  <a:moveTo>
                    <a:pt x="192024" y="193548"/>
                  </a:moveTo>
                  <a:lnTo>
                    <a:pt x="0" y="193548"/>
                  </a:lnTo>
                  <a:lnTo>
                    <a:pt x="0" y="146304"/>
                  </a:lnTo>
                  <a:lnTo>
                    <a:pt x="117348" y="0"/>
                  </a:lnTo>
                  <a:lnTo>
                    <a:pt x="169164" y="0"/>
                  </a:lnTo>
                  <a:lnTo>
                    <a:pt x="169164" y="64008"/>
                  </a:lnTo>
                  <a:lnTo>
                    <a:pt x="112776" y="64008"/>
                  </a:lnTo>
                  <a:lnTo>
                    <a:pt x="47244" y="146304"/>
                  </a:lnTo>
                  <a:lnTo>
                    <a:pt x="192024" y="146304"/>
                  </a:lnTo>
                  <a:lnTo>
                    <a:pt x="192024" y="193548"/>
                  </a:lnTo>
                  <a:close/>
                </a:path>
                <a:path w="192404" h="254634">
                  <a:moveTo>
                    <a:pt x="169164" y="146304"/>
                  </a:moveTo>
                  <a:lnTo>
                    <a:pt x="112776" y="146304"/>
                  </a:lnTo>
                  <a:lnTo>
                    <a:pt x="112776" y="64008"/>
                  </a:lnTo>
                  <a:lnTo>
                    <a:pt x="169164" y="64008"/>
                  </a:lnTo>
                  <a:lnTo>
                    <a:pt x="169164" y="146304"/>
                  </a:lnTo>
                  <a:close/>
                </a:path>
                <a:path w="192404" h="254634">
                  <a:moveTo>
                    <a:pt x="169164" y="254508"/>
                  </a:moveTo>
                  <a:lnTo>
                    <a:pt x="112776" y="254508"/>
                  </a:lnTo>
                  <a:lnTo>
                    <a:pt x="112776" y="193548"/>
                  </a:lnTo>
                  <a:lnTo>
                    <a:pt x="169164" y="193548"/>
                  </a:lnTo>
                  <a:lnTo>
                    <a:pt x="169164" y="25450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96099" y="871728"/>
              <a:ext cx="205740" cy="266700"/>
            </a:xfrm>
            <a:custGeom>
              <a:avLst/>
              <a:gdLst/>
              <a:ahLst/>
              <a:cxnLst/>
              <a:rect l="l" t="t" r="r" b="b"/>
              <a:pathLst>
                <a:path w="205740" h="266700">
                  <a:moveTo>
                    <a:pt x="112776" y="205740"/>
                  </a:moveTo>
                  <a:lnTo>
                    <a:pt x="3048" y="205740"/>
                  </a:lnTo>
                  <a:lnTo>
                    <a:pt x="0" y="202692"/>
                  </a:lnTo>
                  <a:lnTo>
                    <a:pt x="0" y="149352"/>
                  </a:lnTo>
                  <a:lnTo>
                    <a:pt x="1524" y="147828"/>
                  </a:lnTo>
                  <a:lnTo>
                    <a:pt x="117348" y="3048"/>
                  </a:lnTo>
                  <a:lnTo>
                    <a:pt x="118872" y="0"/>
                  </a:lnTo>
                  <a:lnTo>
                    <a:pt x="178308" y="0"/>
                  </a:lnTo>
                  <a:lnTo>
                    <a:pt x="181356" y="3048"/>
                  </a:lnTo>
                  <a:lnTo>
                    <a:pt x="181356" y="6096"/>
                  </a:lnTo>
                  <a:lnTo>
                    <a:pt x="167640" y="6096"/>
                  </a:lnTo>
                  <a:lnTo>
                    <a:pt x="167640" y="10668"/>
                  </a:lnTo>
                  <a:lnTo>
                    <a:pt x="128016" y="10668"/>
                  </a:lnTo>
                  <a:lnTo>
                    <a:pt x="123444" y="13716"/>
                  </a:lnTo>
                  <a:lnTo>
                    <a:pt x="125603" y="13716"/>
                  </a:lnTo>
                  <a:lnTo>
                    <a:pt x="15811" y="152400"/>
                  </a:lnTo>
                  <a:lnTo>
                    <a:pt x="13716" y="152400"/>
                  </a:lnTo>
                  <a:lnTo>
                    <a:pt x="12192" y="156972"/>
                  </a:lnTo>
                  <a:lnTo>
                    <a:pt x="13716" y="156972"/>
                  </a:lnTo>
                  <a:lnTo>
                    <a:pt x="13716" y="192024"/>
                  </a:lnTo>
                  <a:lnTo>
                    <a:pt x="6096" y="192024"/>
                  </a:lnTo>
                  <a:lnTo>
                    <a:pt x="13716" y="199644"/>
                  </a:lnTo>
                  <a:lnTo>
                    <a:pt x="112776" y="199644"/>
                  </a:lnTo>
                  <a:lnTo>
                    <a:pt x="112776" y="205740"/>
                  </a:lnTo>
                  <a:close/>
                </a:path>
                <a:path w="205740" h="266700">
                  <a:moveTo>
                    <a:pt x="192024" y="160020"/>
                  </a:moveTo>
                  <a:lnTo>
                    <a:pt x="170688" y="160020"/>
                  </a:lnTo>
                  <a:lnTo>
                    <a:pt x="167640" y="156972"/>
                  </a:lnTo>
                  <a:lnTo>
                    <a:pt x="167640" y="6096"/>
                  </a:lnTo>
                  <a:lnTo>
                    <a:pt x="175260" y="13716"/>
                  </a:lnTo>
                  <a:lnTo>
                    <a:pt x="181356" y="13716"/>
                  </a:lnTo>
                  <a:lnTo>
                    <a:pt x="181356" y="146304"/>
                  </a:lnTo>
                  <a:lnTo>
                    <a:pt x="175260" y="146304"/>
                  </a:lnTo>
                  <a:lnTo>
                    <a:pt x="181356" y="152400"/>
                  </a:lnTo>
                  <a:lnTo>
                    <a:pt x="192024" y="152400"/>
                  </a:lnTo>
                  <a:lnTo>
                    <a:pt x="192024" y="160020"/>
                  </a:lnTo>
                  <a:close/>
                </a:path>
                <a:path w="205740" h="266700">
                  <a:moveTo>
                    <a:pt x="181356" y="13716"/>
                  </a:moveTo>
                  <a:lnTo>
                    <a:pt x="175260" y="13716"/>
                  </a:lnTo>
                  <a:lnTo>
                    <a:pt x="167640" y="6096"/>
                  </a:lnTo>
                  <a:lnTo>
                    <a:pt x="181356" y="6096"/>
                  </a:lnTo>
                  <a:lnTo>
                    <a:pt x="181356" y="13716"/>
                  </a:lnTo>
                  <a:close/>
                </a:path>
                <a:path w="205740" h="266700">
                  <a:moveTo>
                    <a:pt x="125603" y="13716"/>
                  </a:moveTo>
                  <a:lnTo>
                    <a:pt x="123444" y="13716"/>
                  </a:lnTo>
                  <a:lnTo>
                    <a:pt x="128016" y="10668"/>
                  </a:lnTo>
                  <a:lnTo>
                    <a:pt x="125603" y="13716"/>
                  </a:lnTo>
                  <a:close/>
                </a:path>
                <a:path w="205740" h="266700">
                  <a:moveTo>
                    <a:pt x="167640" y="13716"/>
                  </a:moveTo>
                  <a:lnTo>
                    <a:pt x="125603" y="13716"/>
                  </a:lnTo>
                  <a:lnTo>
                    <a:pt x="128016" y="10668"/>
                  </a:lnTo>
                  <a:lnTo>
                    <a:pt x="167640" y="10668"/>
                  </a:lnTo>
                  <a:lnTo>
                    <a:pt x="167640" y="13716"/>
                  </a:lnTo>
                  <a:close/>
                </a:path>
                <a:path w="205740" h="266700">
                  <a:moveTo>
                    <a:pt x="123444" y="160020"/>
                  </a:moveTo>
                  <a:lnTo>
                    <a:pt x="50292" y="160020"/>
                  </a:lnTo>
                  <a:lnTo>
                    <a:pt x="47244" y="158496"/>
                  </a:lnTo>
                  <a:lnTo>
                    <a:pt x="47244" y="155448"/>
                  </a:lnTo>
                  <a:lnTo>
                    <a:pt x="45720" y="153924"/>
                  </a:lnTo>
                  <a:lnTo>
                    <a:pt x="45720" y="150876"/>
                  </a:lnTo>
                  <a:lnTo>
                    <a:pt x="47244" y="149352"/>
                  </a:lnTo>
                  <a:lnTo>
                    <a:pt x="112776" y="65532"/>
                  </a:lnTo>
                  <a:lnTo>
                    <a:pt x="114300" y="64008"/>
                  </a:lnTo>
                  <a:lnTo>
                    <a:pt x="123444" y="64008"/>
                  </a:lnTo>
                  <a:lnTo>
                    <a:pt x="126492" y="67056"/>
                  </a:lnTo>
                  <a:lnTo>
                    <a:pt x="126492" y="70104"/>
                  </a:lnTo>
                  <a:lnTo>
                    <a:pt x="112776" y="70104"/>
                  </a:lnTo>
                  <a:lnTo>
                    <a:pt x="112776" y="88073"/>
                  </a:lnTo>
                  <a:lnTo>
                    <a:pt x="66406" y="146304"/>
                  </a:lnTo>
                  <a:lnTo>
                    <a:pt x="53340" y="146304"/>
                  </a:lnTo>
                  <a:lnTo>
                    <a:pt x="57912" y="156972"/>
                  </a:lnTo>
                  <a:lnTo>
                    <a:pt x="126492" y="156972"/>
                  </a:lnTo>
                  <a:lnTo>
                    <a:pt x="123444" y="160020"/>
                  </a:lnTo>
                  <a:close/>
                </a:path>
                <a:path w="205740" h="266700">
                  <a:moveTo>
                    <a:pt x="112776" y="88073"/>
                  </a:moveTo>
                  <a:lnTo>
                    <a:pt x="112776" y="70104"/>
                  </a:lnTo>
                  <a:lnTo>
                    <a:pt x="118872" y="77724"/>
                  </a:lnTo>
                  <a:lnTo>
                    <a:pt x="121016" y="77724"/>
                  </a:lnTo>
                  <a:lnTo>
                    <a:pt x="112776" y="88073"/>
                  </a:lnTo>
                  <a:close/>
                </a:path>
                <a:path w="205740" h="266700">
                  <a:moveTo>
                    <a:pt x="118872" y="77724"/>
                  </a:moveTo>
                  <a:lnTo>
                    <a:pt x="112776" y="70104"/>
                  </a:lnTo>
                  <a:lnTo>
                    <a:pt x="126492" y="70104"/>
                  </a:lnTo>
                  <a:lnTo>
                    <a:pt x="126492" y="74676"/>
                  </a:lnTo>
                  <a:lnTo>
                    <a:pt x="123444" y="74676"/>
                  </a:lnTo>
                  <a:lnTo>
                    <a:pt x="118872" y="77724"/>
                  </a:lnTo>
                  <a:close/>
                </a:path>
                <a:path w="205740" h="266700">
                  <a:moveTo>
                    <a:pt x="121016" y="77724"/>
                  </a:moveTo>
                  <a:lnTo>
                    <a:pt x="118872" y="77724"/>
                  </a:lnTo>
                  <a:lnTo>
                    <a:pt x="123444" y="74676"/>
                  </a:lnTo>
                  <a:lnTo>
                    <a:pt x="121016" y="77724"/>
                  </a:lnTo>
                  <a:close/>
                </a:path>
                <a:path w="205740" h="266700">
                  <a:moveTo>
                    <a:pt x="112776" y="152400"/>
                  </a:moveTo>
                  <a:lnTo>
                    <a:pt x="112776" y="88073"/>
                  </a:lnTo>
                  <a:lnTo>
                    <a:pt x="123444" y="74676"/>
                  </a:lnTo>
                  <a:lnTo>
                    <a:pt x="126492" y="74676"/>
                  </a:lnTo>
                  <a:lnTo>
                    <a:pt x="126492" y="146304"/>
                  </a:lnTo>
                  <a:lnTo>
                    <a:pt x="118872" y="146304"/>
                  </a:lnTo>
                  <a:lnTo>
                    <a:pt x="112776" y="152400"/>
                  </a:lnTo>
                  <a:close/>
                </a:path>
                <a:path w="205740" h="266700">
                  <a:moveTo>
                    <a:pt x="57912" y="156972"/>
                  </a:moveTo>
                  <a:lnTo>
                    <a:pt x="53340" y="146304"/>
                  </a:lnTo>
                  <a:lnTo>
                    <a:pt x="66406" y="146304"/>
                  </a:lnTo>
                  <a:lnTo>
                    <a:pt x="57912" y="156972"/>
                  </a:lnTo>
                  <a:close/>
                </a:path>
                <a:path w="205740" h="266700">
                  <a:moveTo>
                    <a:pt x="126492" y="156972"/>
                  </a:moveTo>
                  <a:lnTo>
                    <a:pt x="57912" y="156972"/>
                  </a:lnTo>
                  <a:lnTo>
                    <a:pt x="66406" y="146304"/>
                  </a:lnTo>
                  <a:lnTo>
                    <a:pt x="112776" y="146304"/>
                  </a:lnTo>
                  <a:lnTo>
                    <a:pt x="112776" y="152400"/>
                  </a:lnTo>
                  <a:lnTo>
                    <a:pt x="126492" y="152400"/>
                  </a:lnTo>
                  <a:lnTo>
                    <a:pt x="126492" y="156972"/>
                  </a:lnTo>
                  <a:close/>
                </a:path>
                <a:path w="205740" h="266700">
                  <a:moveTo>
                    <a:pt x="126492" y="152400"/>
                  </a:moveTo>
                  <a:lnTo>
                    <a:pt x="112776" y="152400"/>
                  </a:lnTo>
                  <a:lnTo>
                    <a:pt x="118872" y="146304"/>
                  </a:lnTo>
                  <a:lnTo>
                    <a:pt x="126492" y="146304"/>
                  </a:lnTo>
                  <a:lnTo>
                    <a:pt x="126492" y="152400"/>
                  </a:lnTo>
                  <a:close/>
                </a:path>
                <a:path w="205740" h="266700">
                  <a:moveTo>
                    <a:pt x="181356" y="152400"/>
                  </a:moveTo>
                  <a:lnTo>
                    <a:pt x="175260" y="146304"/>
                  </a:lnTo>
                  <a:lnTo>
                    <a:pt x="181356" y="146304"/>
                  </a:lnTo>
                  <a:lnTo>
                    <a:pt x="181356" y="152400"/>
                  </a:lnTo>
                  <a:close/>
                </a:path>
                <a:path w="205740" h="266700">
                  <a:moveTo>
                    <a:pt x="205740" y="160020"/>
                  </a:moveTo>
                  <a:lnTo>
                    <a:pt x="198120" y="160020"/>
                  </a:lnTo>
                  <a:lnTo>
                    <a:pt x="192024" y="152400"/>
                  </a:lnTo>
                  <a:lnTo>
                    <a:pt x="181356" y="152400"/>
                  </a:lnTo>
                  <a:lnTo>
                    <a:pt x="181356" y="146304"/>
                  </a:lnTo>
                  <a:lnTo>
                    <a:pt x="202692" y="146304"/>
                  </a:lnTo>
                  <a:lnTo>
                    <a:pt x="205740" y="149352"/>
                  </a:lnTo>
                  <a:lnTo>
                    <a:pt x="205740" y="160020"/>
                  </a:lnTo>
                  <a:close/>
                </a:path>
                <a:path w="205740" h="266700">
                  <a:moveTo>
                    <a:pt x="12192" y="156972"/>
                  </a:moveTo>
                  <a:lnTo>
                    <a:pt x="13716" y="152400"/>
                  </a:lnTo>
                  <a:lnTo>
                    <a:pt x="13716" y="155046"/>
                  </a:lnTo>
                  <a:lnTo>
                    <a:pt x="12192" y="156972"/>
                  </a:lnTo>
                  <a:close/>
                </a:path>
                <a:path w="205740" h="266700">
                  <a:moveTo>
                    <a:pt x="13716" y="155046"/>
                  </a:moveTo>
                  <a:lnTo>
                    <a:pt x="13716" y="152400"/>
                  </a:lnTo>
                  <a:lnTo>
                    <a:pt x="15811" y="152400"/>
                  </a:lnTo>
                  <a:lnTo>
                    <a:pt x="13716" y="155046"/>
                  </a:lnTo>
                  <a:close/>
                </a:path>
                <a:path w="205740" h="266700">
                  <a:moveTo>
                    <a:pt x="192024" y="199644"/>
                  </a:moveTo>
                  <a:lnTo>
                    <a:pt x="192024" y="152400"/>
                  </a:lnTo>
                  <a:lnTo>
                    <a:pt x="198120" y="160020"/>
                  </a:lnTo>
                  <a:lnTo>
                    <a:pt x="205740" y="160020"/>
                  </a:lnTo>
                  <a:lnTo>
                    <a:pt x="205740" y="192024"/>
                  </a:lnTo>
                  <a:lnTo>
                    <a:pt x="198120" y="192024"/>
                  </a:lnTo>
                  <a:lnTo>
                    <a:pt x="192024" y="199644"/>
                  </a:lnTo>
                  <a:close/>
                </a:path>
                <a:path w="205740" h="266700">
                  <a:moveTo>
                    <a:pt x="13716" y="156972"/>
                  </a:moveTo>
                  <a:lnTo>
                    <a:pt x="12192" y="156972"/>
                  </a:lnTo>
                  <a:lnTo>
                    <a:pt x="13716" y="155046"/>
                  </a:lnTo>
                  <a:lnTo>
                    <a:pt x="13716" y="156972"/>
                  </a:lnTo>
                  <a:close/>
                </a:path>
                <a:path w="205740" h="266700">
                  <a:moveTo>
                    <a:pt x="13716" y="199644"/>
                  </a:moveTo>
                  <a:lnTo>
                    <a:pt x="6096" y="192024"/>
                  </a:lnTo>
                  <a:lnTo>
                    <a:pt x="13716" y="192024"/>
                  </a:lnTo>
                  <a:lnTo>
                    <a:pt x="13716" y="199644"/>
                  </a:lnTo>
                  <a:close/>
                </a:path>
                <a:path w="205740" h="266700">
                  <a:moveTo>
                    <a:pt x="126492" y="205740"/>
                  </a:moveTo>
                  <a:lnTo>
                    <a:pt x="118872" y="205740"/>
                  </a:lnTo>
                  <a:lnTo>
                    <a:pt x="112776" y="199644"/>
                  </a:lnTo>
                  <a:lnTo>
                    <a:pt x="13716" y="199644"/>
                  </a:lnTo>
                  <a:lnTo>
                    <a:pt x="13716" y="192024"/>
                  </a:lnTo>
                  <a:lnTo>
                    <a:pt x="123444" y="192024"/>
                  </a:lnTo>
                  <a:lnTo>
                    <a:pt x="126492" y="195072"/>
                  </a:lnTo>
                  <a:lnTo>
                    <a:pt x="126492" y="205740"/>
                  </a:lnTo>
                  <a:close/>
                </a:path>
                <a:path w="205740" h="266700">
                  <a:moveTo>
                    <a:pt x="167640" y="260604"/>
                  </a:moveTo>
                  <a:lnTo>
                    <a:pt x="167640" y="195072"/>
                  </a:lnTo>
                  <a:lnTo>
                    <a:pt x="170688" y="192024"/>
                  </a:lnTo>
                  <a:lnTo>
                    <a:pt x="192024" y="192024"/>
                  </a:lnTo>
                  <a:lnTo>
                    <a:pt x="192024" y="199644"/>
                  </a:lnTo>
                  <a:lnTo>
                    <a:pt x="181356" y="199644"/>
                  </a:lnTo>
                  <a:lnTo>
                    <a:pt x="175260" y="205740"/>
                  </a:lnTo>
                  <a:lnTo>
                    <a:pt x="181356" y="205740"/>
                  </a:lnTo>
                  <a:lnTo>
                    <a:pt x="181356" y="252984"/>
                  </a:lnTo>
                  <a:lnTo>
                    <a:pt x="175260" y="252984"/>
                  </a:lnTo>
                  <a:lnTo>
                    <a:pt x="167640" y="260604"/>
                  </a:lnTo>
                  <a:close/>
                </a:path>
                <a:path w="205740" h="266700">
                  <a:moveTo>
                    <a:pt x="202692" y="205740"/>
                  </a:moveTo>
                  <a:lnTo>
                    <a:pt x="181356" y="205740"/>
                  </a:lnTo>
                  <a:lnTo>
                    <a:pt x="181356" y="199644"/>
                  </a:lnTo>
                  <a:lnTo>
                    <a:pt x="192024" y="199644"/>
                  </a:lnTo>
                  <a:lnTo>
                    <a:pt x="198120" y="192024"/>
                  </a:lnTo>
                  <a:lnTo>
                    <a:pt x="205740" y="192024"/>
                  </a:lnTo>
                  <a:lnTo>
                    <a:pt x="205740" y="202692"/>
                  </a:lnTo>
                  <a:lnTo>
                    <a:pt x="202692" y="205740"/>
                  </a:lnTo>
                  <a:close/>
                </a:path>
                <a:path w="205740" h="266700">
                  <a:moveTo>
                    <a:pt x="178308" y="266700"/>
                  </a:moveTo>
                  <a:lnTo>
                    <a:pt x="115824" y="266700"/>
                  </a:lnTo>
                  <a:lnTo>
                    <a:pt x="112776" y="263652"/>
                  </a:lnTo>
                  <a:lnTo>
                    <a:pt x="112776" y="199644"/>
                  </a:lnTo>
                  <a:lnTo>
                    <a:pt x="118872" y="205740"/>
                  </a:lnTo>
                  <a:lnTo>
                    <a:pt x="126492" y="205740"/>
                  </a:lnTo>
                  <a:lnTo>
                    <a:pt x="126492" y="252984"/>
                  </a:lnTo>
                  <a:lnTo>
                    <a:pt x="118872" y="252984"/>
                  </a:lnTo>
                  <a:lnTo>
                    <a:pt x="126492" y="260604"/>
                  </a:lnTo>
                  <a:lnTo>
                    <a:pt x="181356" y="260604"/>
                  </a:lnTo>
                  <a:lnTo>
                    <a:pt x="181356" y="263652"/>
                  </a:lnTo>
                  <a:lnTo>
                    <a:pt x="178308" y="266700"/>
                  </a:lnTo>
                  <a:close/>
                </a:path>
                <a:path w="205740" h="266700">
                  <a:moveTo>
                    <a:pt x="181356" y="205740"/>
                  </a:moveTo>
                  <a:lnTo>
                    <a:pt x="175260" y="205740"/>
                  </a:lnTo>
                  <a:lnTo>
                    <a:pt x="181356" y="199644"/>
                  </a:lnTo>
                  <a:lnTo>
                    <a:pt x="181356" y="205740"/>
                  </a:lnTo>
                  <a:close/>
                </a:path>
                <a:path w="205740" h="266700">
                  <a:moveTo>
                    <a:pt x="126492" y="260604"/>
                  </a:moveTo>
                  <a:lnTo>
                    <a:pt x="118872" y="252984"/>
                  </a:lnTo>
                  <a:lnTo>
                    <a:pt x="126492" y="252984"/>
                  </a:lnTo>
                  <a:lnTo>
                    <a:pt x="126492" y="260604"/>
                  </a:lnTo>
                  <a:close/>
                </a:path>
                <a:path w="205740" h="266700">
                  <a:moveTo>
                    <a:pt x="167640" y="260604"/>
                  </a:moveTo>
                  <a:lnTo>
                    <a:pt x="126492" y="260604"/>
                  </a:lnTo>
                  <a:lnTo>
                    <a:pt x="126492" y="252984"/>
                  </a:lnTo>
                  <a:lnTo>
                    <a:pt x="167640" y="252984"/>
                  </a:lnTo>
                  <a:lnTo>
                    <a:pt x="167640" y="260604"/>
                  </a:lnTo>
                  <a:close/>
                </a:path>
                <a:path w="205740" h="266700">
                  <a:moveTo>
                    <a:pt x="181356" y="260604"/>
                  </a:moveTo>
                  <a:lnTo>
                    <a:pt x="167640" y="260604"/>
                  </a:lnTo>
                  <a:lnTo>
                    <a:pt x="175260" y="252984"/>
                  </a:lnTo>
                  <a:lnTo>
                    <a:pt x="181356" y="252984"/>
                  </a:lnTo>
                  <a:lnTo>
                    <a:pt x="181356" y="2606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210178" y="2422347"/>
            <a:ext cx="684872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 dirty="0">
                <a:solidFill>
                  <a:schemeClr val="tx1"/>
                </a:solidFill>
                <a:latin typeface="Comic Sans MS" panose="030F0702030302020204" pitchFamily="66" charset="0"/>
              </a:rPr>
              <a:t>Brooklyn </a:t>
            </a:r>
            <a:r>
              <a:rPr sz="2400" b="1" spc="-105" dirty="0">
                <a:solidFill>
                  <a:schemeClr val="tx1"/>
                </a:solidFill>
                <a:latin typeface="Comic Sans MS" panose="030F0702030302020204" pitchFamily="66" charset="0"/>
              </a:rPr>
              <a:t>and </a:t>
            </a:r>
            <a:r>
              <a:rPr sz="2400" b="1" spc="-125" dirty="0">
                <a:solidFill>
                  <a:schemeClr val="tx1"/>
                </a:solidFill>
                <a:latin typeface="Comic Sans MS" panose="030F0702030302020204" pitchFamily="66" charset="0"/>
              </a:rPr>
              <a:t>Manhattan </a:t>
            </a:r>
            <a:r>
              <a:rPr sz="2400" b="1" spc="-254" dirty="0">
                <a:solidFill>
                  <a:schemeClr val="tx1"/>
                </a:solidFill>
                <a:latin typeface="Comic Sans MS" panose="030F0702030302020204" pitchFamily="66" charset="0"/>
              </a:rPr>
              <a:t>Venues</a:t>
            </a:r>
            <a:r>
              <a:rPr sz="2400" b="1" spc="-140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sz="2400" b="1" spc="-15" dirty="0">
                <a:solidFill>
                  <a:schemeClr val="tx1"/>
                </a:solidFill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1542" y="4490302"/>
            <a:ext cx="563473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latin typeface="Comic Sans MS" panose="030F0702030302020204" pitchFamily="66" charset="0"/>
                <a:cs typeface="Arial"/>
              </a:rPr>
              <a:t>Brooklyn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Manhattan</a:t>
            </a:r>
            <a:r>
              <a:rPr sz="2400" spc="18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Visualization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54986" y="2863388"/>
            <a:ext cx="7911465" cy="4581525"/>
            <a:chOff x="1232916" y="2407920"/>
            <a:chExt cx="7911465" cy="4581525"/>
          </a:xfrm>
        </p:grpSpPr>
        <p:sp>
          <p:nvSpPr>
            <p:cNvPr id="15" name="object 15"/>
            <p:cNvSpPr/>
            <p:nvPr/>
          </p:nvSpPr>
          <p:spPr>
            <a:xfrm>
              <a:off x="1232916" y="2407920"/>
              <a:ext cx="7911083" cy="16459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388108" y="4639055"/>
              <a:ext cx="5771387" cy="23500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2300" y="2823091"/>
            <a:ext cx="9372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2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Brooklyn </a:t>
            </a:r>
            <a:r>
              <a:rPr sz="2400" b="1" spc="-9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110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Manhattan </a:t>
            </a:r>
            <a:r>
              <a:rPr sz="2400" b="1" spc="-14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Venues </a:t>
            </a:r>
            <a:r>
              <a:rPr sz="2400" b="1" spc="-9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Visualization </a:t>
            </a:r>
            <a:r>
              <a:rPr sz="2400" b="1" spc="-260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90" dirty="0">
                <a:solidFill>
                  <a:schemeClr val="tx1"/>
                </a:solidFill>
                <a:latin typeface="Comic Sans MS" panose="030F0702030302020204" pitchFamily="66" charset="0"/>
              </a:rPr>
              <a:t>Generated </a:t>
            </a:r>
            <a:r>
              <a:rPr sz="2400" spc="-150" dirty="0">
                <a:solidFill>
                  <a:schemeClr val="tx1"/>
                </a:solidFill>
                <a:latin typeface="Comic Sans MS" panose="030F0702030302020204" pitchFamily="66" charset="0"/>
              </a:rPr>
              <a:t>the  </a:t>
            </a:r>
            <a:r>
              <a:rPr sz="2400" spc="-100" dirty="0">
                <a:solidFill>
                  <a:schemeClr val="tx1"/>
                </a:solidFill>
                <a:latin typeface="Comic Sans MS" panose="030F0702030302020204" pitchFamily="66" charset="0"/>
              </a:rPr>
              <a:t>below </a:t>
            </a:r>
            <a:r>
              <a:rPr sz="2400" spc="-150" dirty="0">
                <a:solidFill>
                  <a:schemeClr val="tx1"/>
                </a:solidFill>
                <a:latin typeface="Comic Sans MS" panose="030F0702030302020204" pitchFamily="66" charset="0"/>
              </a:rPr>
              <a:t>Brooklyn </a:t>
            </a:r>
            <a:r>
              <a:rPr sz="2400" spc="-110" dirty="0">
                <a:solidFill>
                  <a:schemeClr val="tx1"/>
                </a:solidFill>
                <a:latin typeface="Comic Sans MS" panose="030F0702030302020204" pitchFamily="66" charset="0"/>
              </a:rPr>
              <a:t>and </a:t>
            </a:r>
            <a:r>
              <a:rPr sz="2400" spc="-125" dirty="0">
                <a:solidFill>
                  <a:schemeClr val="tx1"/>
                </a:solidFill>
                <a:latin typeface="Comic Sans MS" panose="030F0702030302020204" pitchFamily="66" charset="0"/>
              </a:rPr>
              <a:t>Manhattan </a:t>
            </a:r>
            <a:r>
              <a:rPr sz="2400" spc="-254" dirty="0">
                <a:solidFill>
                  <a:schemeClr val="tx1"/>
                </a:solidFill>
                <a:latin typeface="Comic Sans MS" panose="030F0702030302020204" pitchFamily="66" charset="0"/>
              </a:rPr>
              <a:t>Venues </a:t>
            </a:r>
            <a:r>
              <a:rPr sz="2400" spc="-120" dirty="0">
                <a:solidFill>
                  <a:schemeClr val="tx1"/>
                </a:solidFill>
                <a:latin typeface="Comic Sans MS" panose="030F0702030302020204" pitchFamily="66" charset="0"/>
              </a:rPr>
              <a:t>Visualization. </a:t>
            </a:r>
            <a:r>
              <a:rPr sz="2400" spc="-280" dirty="0">
                <a:solidFill>
                  <a:schemeClr val="tx1"/>
                </a:solidFill>
                <a:latin typeface="Comic Sans MS" panose="030F0702030302020204" pitchFamily="66" charset="0"/>
              </a:rPr>
              <a:t>The  </a:t>
            </a:r>
            <a:r>
              <a:rPr sz="2400" spc="-195" dirty="0">
                <a:solidFill>
                  <a:schemeClr val="tx1"/>
                </a:solidFill>
                <a:latin typeface="Comic Sans MS" panose="030F0702030302020204" pitchFamily="66" charset="0"/>
              </a:rPr>
              <a:t>"BM_venues" </a:t>
            </a:r>
            <a:r>
              <a:rPr sz="2400" spc="-60" dirty="0">
                <a:solidFill>
                  <a:schemeClr val="tx1"/>
                </a:solidFill>
                <a:latin typeface="Comic Sans MS" panose="030F0702030302020204" pitchFamily="66" charset="0"/>
              </a:rPr>
              <a:t>dataframe </a:t>
            </a:r>
            <a:r>
              <a:rPr sz="2400" spc="-235" dirty="0">
                <a:solidFill>
                  <a:schemeClr val="tx1"/>
                </a:solidFill>
                <a:latin typeface="Comic Sans MS" panose="030F0702030302020204" pitchFamily="66" charset="0"/>
              </a:rPr>
              <a:t>has </a:t>
            </a:r>
            <a:r>
              <a:rPr sz="2400" spc="-15" dirty="0">
                <a:solidFill>
                  <a:schemeClr val="tx1"/>
                </a:solidFill>
                <a:latin typeface="Comic Sans MS" panose="030F0702030302020204" pitchFamily="66" charset="0"/>
              </a:rPr>
              <a:t>9708 </a:t>
            </a:r>
            <a:r>
              <a:rPr sz="2400" spc="-235" dirty="0">
                <a:solidFill>
                  <a:schemeClr val="tx1"/>
                </a:solidFill>
                <a:latin typeface="Comic Sans MS" panose="030F0702030302020204" pitchFamily="66" charset="0"/>
              </a:rPr>
              <a:t>venues </a:t>
            </a:r>
            <a:r>
              <a:rPr sz="2400" spc="-105" dirty="0">
                <a:solidFill>
                  <a:schemeClr val="tx1"/>
                </a:solidFill>
                <a:latin typeface="Comic Sans MS" panose="030F0702030302020204" pitchFamily="66" charset="0"/>
              </a:rPr>
              <a:t>and </a:t>
            </a:r>
            <a:r>
              <a:rPr sz="2400" spc="-20" dirty="0">
                <a:solidFill>
                  <a:schemeClr val="tx1"/>
                </a:solidFill>
                <a:latin typeface="Comic Sans MS" panose="030F0702030302020204" pitchFamily="66" charset="0"/>
              </a:rPr>
              <a:t>397 </a:t>
            </a:r>
            <a:r>
              <a:rPr sz="2400" spc="-170" dirty="0">
                <a:solidFill>
                  <a:schemeClr val="tx1"/>
                </a:solidFill>
                <a:latin typeface="Comic Sans MS" panose="030F0702030302020204" pitchFamily="66" charset="0"/>
              </a:rPr>
              <a:t>unique </a:t>
            </a:r>
            <a:r>
              <a:rPr sz="2400" spc="-215" dirty="0">
                <a:solidFill>
                  <a:schemeClr val="tx1"/>
                </a:solidFill>
                <a:latin typeface="Comic Sans MS" panose="030F0702030302020204" pitchFamily="66" charset="0"/>
              </a:rPr>
              <a:t>venue  </a:t>
            </a:r>
            <a:r>
              <a:rPr sz="2400" spc="-125" dirty="0">
                <a:solidFill>
                  <a:schemeClr val="tx1"/>
                </a:solidFill>
                <a:latin typeface="Comic Sans MS" panose="030F0702030302020204" pitchFamily="66" charset="0"/>
              </a:rPr>
              <a:t>types.</a:t>
            </a:r>
          </a:p>
        </p:txBody>
      </p:sp>
      <p:sp>
        <p:nvSpPr>
          <p:cNvPr id="8" name="object 8"/>
          <p:cNvSpPr/>
          <p:nvPr/>
        </p:nvSpPr>
        <p:spPr>
          <a:xfrm>
            <a:off x="2146300" y="4391025"/>
            <a:ext cx="6633972" cy="2889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791712" y="967740"/>
              <a:ext cx="2514600" cy="2468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0611" y="1094232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40" h="43180">
                  <a:moveTo>
                    <a:pt x="179831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79831" y="0"/>
                  </a:lnTo>
                  <a:lnTo>
                    <a:pt x="179831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12991" y="1086612"/>
              <a:ext cx="195580" cy="56515"/>
            </a:xfrm>
            <a:custGeom>
              <a:avLst/>
              <a:gdLst/>
              <a:ahLst/>
              <a:cxnLst/>
              <a:rect l="l" t="t" r="r" b="b"/>
              <a:pathLst>
                <a:path w="195579" h="56515">
                  <a:moveTo>
                    <a:pt x="192024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2024" y="0"/>
                  </a:lnTo>
                  <a:lnTo>
                    <a:pt x="195072" y="3048"/>
                  </a:lnTo>
                  <a:lnTo>
                    <a:pt x="195072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7620" y="42672"/>
                  </a:lnTo>
                  <a:lnTo>
                    <a:pt x="13716" y="50292"/>
                  </a:lnTo>
                  <a:lnTo>
                    <a:pt x="195072" y="50292"/>
                  </a:lnTo>
                  <a:lnTo>
                    <a:pt x="195072" y="53340"/>
                  </a:lnTo>
                  <a:lnTo>
                    <a:pt x="192024" y="56388"/>
                  </a:lnTo>
                  <a:close/>
                </a:path>
                <a:path w="195579" h="5651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5579" h="56515">
                  <a:moveTo>
                    <a:pt x="1813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1356" y="7620"/>
                  </a:lnTo>
                  <a:lnTo>
                    <a:pt x="181356" y="13716"/>
                  </a:lnTo>
                  <a:close/>
                </a:path>
                <a:path w="195579" h="56515">
                  <a:moveTo>
                    <a:pt x="181356" y="50292"/>
                  </a:moveTo>
                  <a:lnTo>
                    <a:pt x="181356" y="7620"/>
                  </a:lnTo>
                  <a:lnTo>
                    <a:pt x="187452" y="13716"/>
                  </a:lnTo>
                  <a:lnTo>
                    <a:pt x="195072" y="13716"/>
                  </a:lnTo>
                  <a:lnTo>
                    <a:pt x="195072" y="42672"/>
                  </a:lnTo>
                  <a:lnTo>
                    <a:pt x="187452" y="42672"/>
                  </a:lnTo>
                  <a:lnTo>
                    <a:pt x="181356" y="50292"/>
                  </a:lnTo>
                  <a:close/>
                </a:path>
                <a:path w="195579" h="56515">
                  <a:moveTo>
                    <a:pt x="195072" y="13716"/>
                  </a:moveTo>
                  <a:lnTo>
                    <a:pt x="187452" y="13716"/>
                  </a:lnTo>
                  <a:lnTo>
                    <a:pt x="181356" y="7620"/>
                  </a:lnTo>
                  <a:lnTo>
                    <a:pt x="195072" y="7620"/>
                  </a:lnTo>
                  <a:lnTo>
                    <a:pt x="195072" y="13716"/>
                  </a:lnTo>
                  <a:close/>
                </a:path>
                <a:path w="195579" h="56515">
                  <a:moveTo>
                    <a:pt x="13716" y="50292"/>
                  </a:moveTo>
                  <a:lnTo>
                    <a:pt x="7620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5579" h="56515">
                  <a:moveTo>
                    <a:pt x="181356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81356" y="42672"/>
                  </a:lnTo>
                  <a:lnTo>
                    <a:pt x="181356" y="50292"/>
                  </a:lnTo>
                  <a:close/>
                </a:path>
                <a:path w="195579" h="56515">
                  <a:moveTo>
                    <a:pt x="195072" y="50292"/>
                  </a:moveTo>
                  <a:lnTo>
                    <a:pt x="181356" y="50292"/>
                  </a:lnTo>
                  <a:lnTo>
                    <a:pt x="187452" y="42672"/>
                  </a:lnTo>
                  <a:lnTo>
                    <a:pt x="195072" y="42672"/>
                  </a:lnTo>
                  <a:lnTo>
                    <a:pt x="195072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04075" y="976884"/>
              <a:ext cx="181356" cy="234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93976" y="1397508"/>
              <a:ext cx="781812" cy="240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85515" y="1520952"/>
              <a:ext cx="180340" cy="43180"/>
            </a:xfrm>
            <a:custGeom>
              <a:avLst/>
              <a:gdLst/>
              <a:ahLst/>
              <a:cxnLst/>
              <a:rect l="l" t="t" r="r" b="b"/>
              <a:pathLst>
                <a:path w="180339" h="43180">
                  <a:moveTo>
                    <a:pt x="179832" y="42672"/>
                  </a:moveTo>
                  <a:lnTo>
                    <a:pt x="0" y="42672"/>
                  </a:lnTo>
                  <a:lnTo>
                    <a:pt x="0" y="0"/>
                  </a:lnTo>
                  <a:lnTo>
                    <a:pt x="179832" y="0"/>
                  </a:lnTo>
                  <a:lnTo>
                    <a:pt x="179832" y="4267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77896" y="1513332"/>
              <a:ext cx="195580" cy="56515"/>
            </a:xfrm>
            <a:custGeom>
              <a:avLst/>
              <a:gdLst/>
              <a:ahLst/>
              <a:cxnLst/>
              <a:rect l="l" t="t" r="r" b="b"/>
              <a:pathLst>
                <a:path w="195580" h="56515">
                  <a:moveTo>
                    <a:pt x="192024" y="56388"/>
                  </a:moveTo>
                  <a:lnTo>
                    <a:pt x="3048" y="56388"/>
                  </a:lnTo>
                  <a:lnTo>
                    <a:pt x="0" y="5334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92024" y="0"/>
                  </a:lnTo>
                  <a:lnTo>
                    <a:pt x="195072" y="3048"/>
                  </a:lnTo>
                  <a:lnTo>
                    <a:pt x="195072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42672"/>
                  </a:lnTo>
                  <a:lnTo>
                    <a:pt x="7620" y="42672"/>
                  </a:lnTo>
                  <a:lnTo>
                    <a:pt x="13716" y="50292"/>
                  </a:lnTo>
                  <a:lnTo>
                    <a:pt x="195072" y="50292"/>
                  </a:lnTo>
                  <a:lnTo>
                    <a:pt x="195072" y="53340"/>
                  </a:lnTo>
                  <a:lnTo>
                    <a:pt x="192024" y="56388"/>
                  </a:lnTo>
                  <a:close/>
                </a:path>
                <a:path w="195580" h="56515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95580" h="56515">
                  <a:moveTo>
                    <a:pt x="18135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81356" y="7620"/>
                  </a:lnTo>
                  <a:lnTo>
                    <a:pt x="181356" y="13716"/>
                  </a:lnTo>
                  <a:close/>
                </a:path>
                <a:path w="195580" h="56515">
                  <a:moveTo>
                    <a:pt x="181356" y="50292"/>
                  </a:moveTo>
                  <a:lnTo>
                    <a:pt x="181356" y="7620"/>
                  </a:lnTo>
                  <a:lnTo>
                    <a:pt x="187452" y="13716"/>
                  </a:lnTo>
                  <a:lnTo>
                    <a:pt x="195072" y="13716"/>
                  </a:lnTo>
                  <a:lnTo>
                    <a:pt x="195072" y="42672"/>
                  </a:lnTo>
                  <a:lnTo>
                    <a:pt x="187452" y="42672"/>
                  </a:lnTo>
                  <a:lnTo>
                    <a:pt x="181356" y="50292"/>
                  </a:lnTo>
                  <a:close/>
                </a:path>
                <a:path w="195580" h="56515">
                  <a:moveTo>
                    <a:pt x="195072" y="13716"/>
                  </a:moveTo>
                  <a:lnTo>
                    <a:pt x="187452" y="13716"/>
                  </a:lnTo>
                  <a:lnTo>
                    <a:pt x="181356" y="7620"/>
                  </a:lnTo>
                  <a:lnTo>
                    <a:pt x="195072" y="7620"/>
                  </a:lnTo>
                  <a:lnTo>
                    <a:pt x="195072" y="13716"/>
                  </a:lnTo>
                  <a:close/>
                </a:path>
                <a:path w="195580" h="56515">
                  <a:moveTo>
                    <a:pt x="13716" y="50292"/>
                  </a:moveTo>
                  <a:lnTo>
                    <a:pt x="7620" y="42672"/>
                  </a:lnTo>
                  <a:lnTo>
                    <a:pt x="13716" y="42672"/>
                  </a:lnTo>
                  <a:lnTo>
                    <a:pt x="13716" y="50292"/>
                  </a:lnTo>
                  <a:close/>
                </a:path>
                <a:path w="195580" h="56515">
                  <a:moveTo>
                    <a:pt x="181356" y="50292"/>
                  </a:moveTo>
                  <a:lnTo>
                    <a:pt x="13716" y="50292"/>
                  </a:lnTo>
                  <a:lnTo>
                    <a:pt x="13716" y="42672"/>
                  </a:lnTo>
                  <a:lnTo>
                    <a:pt x="181356" y="42672"/>
                  </a:lnTo>
                  <a:lnTo>
                    <a:pt x="181356" y="50292"/>
                  </a:lnTo>
                  <a:close/>
                </a:path>
                <a:path w="195580" h="56515">
                  <a:moveTo>
                    <a:pt x="195072" y="50292"/>
                  </a:moveTo>
                  <a:lnTo>
                    <a:pt x="181356" y="50292"/>
                  </a:lnTo>
                  <a:lnTo>
                    <a:pt x="187452" y="42672"/>
                  </a:lnTo>
                  <a:lnTo>
                    <a:pt x="195072" y="42672"/>
                  </a:lnTo>
                  <a:lnTo>
                    <a:pt x="195072" y="5029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82696" y="1399032"/>
              <a:ext cx="169164" cy="2392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84448" y="1392936"/>
              <a:ext cx="5006340" cy="2895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64714" y="2352498"/>
            <a:ext cx="730417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solidFill>
                  <a:schemeClr val="tx1"/>
                </a:solidFill>
                <a:latin typeface="Comic Sans MS" panose="030F0702030302020204" pitchFamily="66" charset="0"/>
              </a:rPr>
              <a:t>Bronx, </a:t>
            </a:r>
            <a:r>
              <a:rPr sz="2400" spc="-210" dirty="0">
                <a:solidFill>
                  <a:schemeClr val="tx1"/>
                </a:solidFill>
                <a:latin typeface="Comic Sans MS" panose="030F0702030302020204" pitchFamily="66" charset="0"/>
              </a:rPr>
              <a:t>Queens </a:t>
            </a:r>
            <a:r>
              <a:rPr sz="2400" spc="-105" dirty="0">
                <a:solidFill>
                  <a:schemeClr val="tx1"/>
                </a:solidFill>
                <a:latin typeface="Comic Sans MS" panose="030F0702030302020204" pitchFamily="66" charset="0"/>
              </a:rPr>
              <a:t>and </a:t>
            </a:r>
            <a:r>
              <a:rPr sz="2400" spc="-150" dirty="0">
                <a:solidFill>
                  <a:schemeClr val="tx1"/>
                </a:solidFill>
                <a:latin typeface="Comic Sans MS" panose="030F0702030302020204" pitchFamily="66" charset="0"/>
              </a:rPr>
              <a:t>Staten </a:t>
            </a:r>
            <a:r>
              <a:rPr sz="2400" spc="-145" dirty="0">
                <a:solidFill>
                  <a:schemeClr val="tx1"/>
                </a:solidFill>
                <a:latin typeface="Comic Sans MS" panose="030F0702030302020204" pitchFamily="66" charset="0"/>
              </a:rPr>
              <a:t>Island </a:t>
            </a:r>
            <a:r>
              <a:rPr sz="2400" spc="-260" dirty="0">
                <a:solidFill>
                  <a:schemeClr val="tx1"/>
                </a:solidFill>
                <a:latin typeface="Comic Sans MS" panose="030F0702030302020204" pitchFamily="66" charset="0"/>
              </a:rPr>
              <a:t>Venues</a:t>
            </a:r>
            <a:r>
              <a:rPr sz="2400" spc="-145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sz="2400" spc="-20" dirty="0">
                <a:solidFill>
                  <a:schemeClr val="tx1"/>
                </a:solidFill>
                <a:latin typeface="Comic Sans MS" panose="030F0702030302020204" pitchFamily="66" charset="0"/>
              </a:rPr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524508" y="4386267"/>
            <a:ext cx="764438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0" dirty="0">
                <a:latin typeface="Comic Sans MS" panose="030F0702030302020204" pitchFamily="66" charset="0"/>
                <a:cs typeface="Arial"/>
              </a:rPr>
              <a:t>Bronx,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Staten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Island</a:t>
            </a:r>
            <a:r>
              <a:rPr sz="2400" spc="1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Visualization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900" y="2789025"/>
            <a:ext cx="8644026" cy="4432300"/>
            <a:chOff x="1379219" y="2478024"/>
            <a:chExt cx="7644765" cy="4432300"/>
          </a:xfrm>
        </p:grpSpPr>
        <p:sp>
          <p:nvSpPr>
            <p:cNvPr id="15" name="object 15"/>
            <p:cNvSpPr/>
            <p:nvPr/>
          </p:nvSpPr>
          <p:spPr>
            <a:xfrm>
              <a:off x="1379219" y="2478024"/>
              <a:ext cx="7644383" cy="16596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76144" y="4651248"/>
              <a:ext cx="5483352" cy="22585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1648968" y="1351788"/>
              <a:ext cx="888492" cy="2743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659380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4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53283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80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80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80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80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96184" y="1347216"/>
              <a:ext cx="6038088" cy="3291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48968" y="2433167"/>
            <a:ext cx="76003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16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Bronx, </a:t>
            </a:r>
            <a:r>
              <a:rPr sz="2400" b="1" spc="-120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Queens </a:t>
            </a:r>
            <a:r>
              <a:rPr sz="2400" b="1" spc="-9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18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Staten </a:t>
            </a:r>
            <a:r>
              <a:rPr sz="2400" b="1" spc="-70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Island </a:t>
            </a:r>
            <a:r>
              <a:rPr sz="2400" b="1" spc="-14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Venues </a:t>
            </a:r>
            <a:r>
              <a:rPr sz="2400" b="1" spc="-95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Visualization </a:t>
            </a:r>
            <a:r>
              <a:rPr sz="2400" b="1" spc="-260" dirty="0">
                <a:solidFill>
                  <a:schemeClr val="tx1"/>
                </a:solidFill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280" dirty="0">
                <a:solidFill>
                  <a:schemeClr val="tx1"/>
                </a:solidFill>
                <a:latin typeface="Comic Sans MS" panose="030F0702030302020204" pitchFamily="66" charset="0"/>
              </a:rPr>
              <a:t>The  </a:t>
            </a:r>
            <a:r>
              <a:rPr sz="2400" spc="-200" dirty="0">
                <a:solidFill>
                  <a:schemeClr val="tx1"/>
                </a:solidFill>
                <a:latin typeface="Comic Sans MS" panose="030F0702030302020204" pitchFamily="66" charset="0"/>
              </a:rPr>
              <a:t>"BQS_venues" </a:t>
            </a:r>
            <a:r>
              <a:rPr sz="2400" spc="-60" dirty="0">
                <a:solidFill>
                  <a:schemeClr val="tx1"/>
                </a:solidFill>
                <a:latin typeface="Comic Sans MS" panose="030F0702030302020204" pitchFamily="66" charset="0"/>
              </a:rPr>
              <a:t>dataframe </a:t>
            </a:r>
            <a:r>
              <a:rPr sz="2400" spc="-235" dirty="0">
                <a:solidFill>
                  <a:schemeClr val="tx1"/>
                </a:solidFill>
                <a:latin typeface="Comic Sans MS" panose="030F0702030302020204" pitchFamily="66" charset="0"/>
              </a:rPr>
              <a:t>has </a:t>
            </a:r>
            <a:r>
              <a:rPr sz="2400" spc="-15" dirty="0">
                <a:solidFill>
                  <a:schemeClr val="tx1"/>
                </a:solidFill>
                <a:latin typeface="Comic Sans MS" panose="030F0702030302020204" pitchFamily="66" charset="0"/>
              </a:rPr>
              <a:t>10805 </a:t>
            </a:r>
            <a:r>
              <a:rPr sz="2400" spc="-240" dirty="0">
                <a:solidFill>
                  <a:schemeClr val="tx1"/>
                </a:solidFill>
                <a:latin typeface="Comic Sans MS" panose="030F0702030302020204" pitchFamily="66" charset="0"/>
              </a:rPr>
              <a:t>venues </a:t>
            </a:r>
            <a:r>
              <a:rPr sz="2400" spc="-105" dirty="0">
                <a:solidFill>
                  <a:schemeClr val="tx1"/>
                </a:solidFill>
                <a:latin typeface="Comic Sans MS" panose="030F0702030302020204" pitchFamily="66" charset="0"/>
              </a:rPr>
              <a:t>and </a:t>
            </a:r>
            <a:r>
              <a:rPr sz="2400" spc="-10" dirty="0">
                <a:solidFill>
                  <a:schemeClr val="tx1"/>
                </a:solidFill>
                <a:latin typeface="Comic Sans MS" panose="030F0702030302020204" pitchFamily="66" charset="0"/>
              </a:rPr>
              <a:t>387 </a:t>
            </a:r>
            <a:r>
              <a:rPr sz="2400" spc="-175" dirty="0">
                <a:solidFill>
                  <a:schemeClr val="tx1"/>
                </a:solidFill>
                <a:latin typeface="Comic Sans MS" panose="030F0702030302020204" pitchFamily="66" charset="0"/>
              </a:rPr>
              <a:t>unique  </a:t>
            </a:r>
            <a:r>
              <a:rPr sz="2400" spc="-210" dirty="0">
                <a:solidFill>
                  <a:schemeClr val="tx1"/>
                </a:solidFill>
                <a:latin typeface="Comic Sans MS" panose="030F0702030302020204" pitchFamily="66" charset="0"/>
              </a:rPr>
              <a:t>venue</a:t>
            </a:r>
            <a:r>
              <a:rPr sz="2400" spc="-25" dirty="0">
                <a:solidFill>
                  <a:schemeClr val="tx1"/>
                </a:solidFill>
                <a:latin typeface="Comic Sans MS" panose="030F0702030302020204" pitchFamily="66" charset="0"/>
              </a:rPr>
              <a:t> </a:t>
            </a:r>
            <a:r>
              <a:rPr sz="2400" spc="-125" dirty="0">
                <a:solidFill>
                  <a:schemeClr val="tx1"/>
                </a:solidFill>
                <a:latin typeface="Comic Sans MS" panose="030F0702030302020204" pitchFamily="66" charset="0"/>
              </a:rPr>
              <a:t>types.</a:t>
            </a:r>
          </a:p>
        </p:txBody>
      </p:sp>
      <p:sp>
        <p:nvSpPr>
          <p:cNvPr id="8" name="object 8"/>
          <p:cNvSpPr/>
          <p:nvPr/>
        </p:nvSpPr>
        <p:spPr>
          <a:xfrm>
            <a:off x="1813306" y="4008864"/>
            <a:ext cx="7066787" cy="31074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4724400" y="861060"/>
              <a:ext cx="124815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8484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896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2799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79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79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79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79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79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79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21608" y="1347216"/>
              <a:ext cx="4614672" cy="3550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96773" y="2409825"/>
            <a:ext cx="3875404" cy="4794261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955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130" dirty="0">
                <a:latin typeface="Comic Sans MS" panose="030F0702030302020204" pitchFamily="66" charset="0"/>
                <a:cs typeface="Trebuchet MS"/>
              </a:rPr>
              <a:t>Segmenting </a:t>
            </a:r>
            <a:r>
              <a:rPr sz="2400" b="1" spc="-95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Clustering  </a:t>
            </a:r>
            <a:r>
              <a:rPr sz="2400" b="1" spc="-105" dirty="0">
                <a:latin typeface="Comic Sans MS" panose="030F0702030302020204" pitchFamily="66" charset="0"/>
                <a:cs typeface="Trebuchet MS"/>
              </a:rPr>
              <a:t>Neighborhoods</a:t>
            </a:r>
            <a:endParaRPr sz="2400" dirty="0">
              <a:latin typeface="Comic Sans MS" panose="030F0702030302020204" pitchFamily="66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omic Sans MS" panose="030F0702030302020204" pitchFamily="66" charset="0"/>
              <a:cs typeface="Trebuchet MS"/>
            </a:endParaRPr>
          </a:p>
          <a:p>
            <a:pPr marL="287020" marR="6350" indent="-274955">
              <a:lnSpc>
                <a:spcPts val="259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-"/>
              <a:tabLst>
                <a:tab pos="287020" algn="l"/>
                <a:tab pos="287655" algn="l"/>
              </a:tabLst>
            </a:pPr>
            <a:r>
              <a:rPr sz="2400" b="1" spc="-165" dirty="0">
                <a:latin typeface="Comic Sans MS" panose="030F0702030302020204" pitchFamily="66" charset="0"/>
                <a:cs typeface="Trebuchet MS"/>
              </a:rPr>
              <a:t>Cluster0 </a:t>
            </a:r>
            <a:r>
              <a:rPr sz="2400" b="1" spc="-260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28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 </a:t>
            </a:r>
            <a:r>
              <a:rPr sz="2400" spc="-365" dirty="0">
                <a:latin typeface="Comic Sans MS" panose="030F0702030302020204" pitchFamily="66" charset="0"/>
                <a:cs typeface="Arial"/>
              </a:rPr>
              <a:t>Sum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cluster0 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smallest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value.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400" spc="-295" dirty="0">
                <a:latin typeface="Comic Sans MS" panose="030F0702030302020204" pitchFamily="66" charset="0"/>
                <a:cs typeface="Arial"/>
              </a:rPr>
              <a:t>shows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market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not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saturated.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Arial"/>
              <a:buChar char="-"/>
            </a:pP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5080" indent="-274955">
              <a:lnSpc>
                <a:spcPts val="259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-"/>
              <a:tabLst>
                <a:tab pos="287020" algn="l"/>
                <a:tab pos="287655" algn="l"/>
              </a:tabLst>
            </a:pPr>
            <a:r>
              <a:rPr sz="2400" b="1" spc="-165" dirty="0">
                <a:latin typeface="Comic Sans MS" panose="030F0702030302020204" pitchFamily="66" charset="0"/>
                <a:cs typeface="Trebuchet MS"/>
              </a:rPr>
              <a:t>Cluster1 </a:t>
            </a:r>
            <a:r>
              <a:rPr sz="2400" b="1" spc="-260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27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 </a:t>
            </a:r>
            <a:r>
              <a:rPr sz="2400" spc="-365" dirty="0">
                <a:latin typeface="Comic Sans MS" panose="030F0702030302020204" pitchFamily="66" charset="0"/>
                <a:cs typeface="Arial"/>
              </a:rPr>
              <a:t>Sum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very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high.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Lot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competition.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Saturated 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neighborhoods.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56502" y="2694431"/>
            <a:ext cx="4514597" cy="37539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4724400" y="861060"/>
              <a:ext cx="124815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92580" y="1351788"/>
              <a:ext cx="888492" cy="2743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2991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4" h="48894">
                  <a:moveTo>
                    <a:pt x="207264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4" y="0"/>
                  </a:lnTo>
                  <a:lnTo>
                    <a:pt x="207264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96896" y="1484376"/>
              <a:ext cx="220979" cy="64135"/>
            </a:xfrm>
            <a:custGeom>
              <a:avLst/>
              <a:gdLst/>
              <a:ahLst/>
              <a:cxnLst/>
              <a:rect l="l" t="t" r="r" b="b"/>
              <a:pathLst>
                <a:path w="220980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0980" y="3048"/>
                  </a:lnTo>
                  <a:lnTo>
                    <a:pt x="220980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6096" y="50292"/>
                  </a:lnTo>
                  <a:lnTo>
                    <a:pt x="13716" y="56388"/>
                  </a:lnTo>
                  <a:lnTo>
                    <a:pt x="220980" y="56388"/>
                  </a:lnTo>
                  <a:lnTo>
                    <a:pt x="220980" y="60960"/>
                  </a:lnTo>
                  <a:lnTo>
                    <a:pt x="217932" y="64008"/>
                  </a:lnTo>
                  <a:close/>
                </a:path>
                <a:path w="220980" h="64134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0980" h="64134">
                  <a:moveTo>
                    <a:pt x="207264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7264" y="7620"/>
                  </a:lnTo>
                  <a:lnTo>
                    <a:pt x="207264" y="13716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207264" y="7620"/>
                  </a:lnTo>
                  <a:lnTo>
                    <a:pt x="213360" y="13716"/>
                  </a:lnTo>
                  <a:lnTo>
                    <a:pt x="220980" y="13716"/>
                  </a:lnTo>
                  <a:lnTo>
                    <a:pt x="220980" y="50292"/>
                  </a:lnTo>
                  <a:lnTo>
                    <a:pt x="213360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13716"/>
                  </a:moveTo>
                  <a:lnTo>
                    <a:pt x="213360" y="13716"/>
                  </a:lnTo>
                  <a:lnTo>
                    <a:pt x="207264" y="7620"/>
                  </a:lnTo>
                  <a:lnTo>
                    <a:pt x="220980" y="7620"/>
                  </a:lnTo>
                  <a:lnTo>
                    <a:pt x="220980" y="13716"/>
                  </a:lnTo>
                  <a:close/>
                </a:path>
                <a:path w="220980" h="64134">
                  <a:moveTo>
                    <a:pt x="13716" y="56388"/>
                  </a:moveTo>
                  <a:lnTo>
                    <a:pt x="6096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0980" h="64134">
                  <a:moveTo>
                    <a:pt x="207264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7264" y="50292"/>
                  </a:lnTo>
                  <a:lnTo>
                    <a:pt x="207264" y="56388"/>
                  </a:lnTo>
                  <a:close/>
                </a:path>
                <a:path w="220980" h="64134">
                  <a:moveTo>
                    <a:pt x="220980" y="56388"/>
                  </a:moveTo>
                  <a:lnTo>
                    <a:pt x="207264" y="56388"/>
                  </a:lnTo>
                  <a:lnTo>
                    <a:pt x="213360" y="50292"/>
                  </a:lnTo>
                  <a:lnTo>
                    <a:pt x="220980" y="50292"/>
                  </a:lnTo>
                  <a:lnTo>
                    <a:pt x="220980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39796" y="1347216"/>
              <a:ext cx="3777996" cy="3291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9524" y="1347216"/>
              <a:ext cx="2232660" cy="2834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2094" y="2486025"/>
            <a:ext cx="3875404" cy="466967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955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400" b="1" spc="-130" dirty="0">
                <a:latin typeface="Comic Sans MS" panose="030F0702030302020204" pitchFamily="66" charset="0"/>
                <a:cs typeface="Trebuchet MS"/>
              </a:rPr>
              <a:t>Segmenting </a:t>
            </a:r>
            <a:r>
              <a:rPr sz="2400" b="1" spc="-95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Clustering  </a:t>
            </a:r>
            <a:r>
              <a:rPr sz="2400" b="1" spc="-105" dirty="0">
                <a:latin typeface="Comic Sans MS" panose="030F0702030302020204" pitchFamily="66" charset="0"/>
                <a:cs typeface="Trebuchet MS"/>
              </a:rPr>
              <a:t>Neighborhoods</a:t>
            </a:r>
            <a:endParaRPr sz="2400" dirty="0">
              <a:latin typeface="Comic Sans MS" panose="030F0702030302020204" pitchFamily="66" charset="0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Comic Sans MS" panose="030F0702030302020204" pitchFamily="66" charset="0"/>
              <a:cs typeface="Trebuchet MS"/>
            </a:endParaRPr>
          </a:p>
          <a:p>
            <a:pPr marL="287020" marR="6350" indent="-274955">
              <a:lnSpc>
                <a:spcPct val="80000"/>
              </a:lnSpc>
              <a:buClr>
                <a:srgbClr val="ACC1C8"/>
              </a:buClr>
              <a:buFont typeface="Arial"/>
              <a:buChar char="-"/>
              <a:tabLst>
                <a:tab pos="287020" algn="l"/>
                <a:tab pos="287655" algn="l"/>
              </a:tabLst>
            </a:pPr>
            <a:r>
              <a:rPr sz="2400" b="1" spc="-165" dirty="0">
                <a:latin typeface="Comic Sans MS" panose="030F0702030302020204" pitchFamily="66" charset="0"/>
                <a:cs typeface="Trebuchet MS"/>
              </a:rPr>
              <a:t>Cluster0 </a:t>
            </a:r>
            <a:r>
              <a:rPr sz="2400" b="1" spc="-260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28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 </a:t>
            </a:r>
            <a:r>
              <a:rPr sz="2400" spc="-365" dirty="0">
                <a:latin typeface="Comic Sans MS" panose="030F0702030302020204" pitchFamily="66" charset="0"/>
                <a:cs typeface="Arial"/>
              </a:rPr>
              <a:t>Sum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cluster0 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smallest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value.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400" spc="-295" dirty="0">
                <a:latin typeface="Comic Sans MS" panose="030F0702030302020204" pitchFamily="66" charset="0"/>
                <a:cs typeface="Arial"/>
              </a:rPr>
              <a:t>shows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market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not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saturated.There  </a:t>
            </a:r>
            <a:r>
              <a:rPr sz="2400" spc="-55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untapped</a:t>
            </a:r>
            <a:r>
              <a:rPr sz="2400" spc="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markets.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Arial"/>
              <a:buChar char="-"/>
            </a:pP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7020" marR="5080" indent="-274955">
              <a:lnSpc>
                <a:spcPct val="80000"/>
              </a:lnSpc>
              <a:buClr>
                <a:srgbClr val="ACC1C8"/>
              </a:buClr>
              <a:buFont typeface="Arial"/>
              <a:buChar char="-"/>
              <a:tabLst>
                <a:tab pos="287020" algn="l"/>
                <a:tab pos="287655" algn="l"/>
              </a:tabLst>
            </a:pPr>
            <a:r>
              <a:rPr sz="2400" b="1" spc="-165" dirty="0">
                <a:latin typeface="Comic Sans MS" panose="030F0702030302020204" pitchFamily="66" charset="0"/>
                <a:cs typeface="Trebuchet MS"/>
              </a:rPr>
              <a:t>Cluster1 </a:t>
            </a:r>
            <a:r>
              <a:rPr sz="2400" b="1" spc="-260" dirty="0">
                <a:latin typeface="Comic Sans MS" panose="030F0702030302020204" pitchFamily="66" charset="0"/>
                <a:cs typeface="Trebuchet MS"/>
              </a:rPr>
              <a:t>: </a:t>
            </a:r>
            <a:r>
              <a:rPr sz="2400" spc="-27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Total  </a:t>
            </a:r>
            <a:r>
              <a:rPr sz="2400" spc="-365" dirty="0">
                <a:latin typeface="Comic Sans MS" panose="030F0702030302020204" pitchFamily="66" charset="0"/>
                <a:cs typeface="Arial"/>
              </a:rPr>
              <a:t>Sum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very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high.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Lot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competition.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Saturated 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neighborhoods.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966671" y="2498338"/>
            <a:ext cx="4186554" cy="4836160"/>
            <a:chOff x="5340096" y="1758696"/>
            <a:chExt cx="4186554" cy="4836160"/>
          </a:xfrm>
        </p:grpSpPr>
        <p:sp>
          <p:nvSpPr>
            <p:cNvPr id="11" name="object 11"/>
            <p:cNvSpPr/>
            <p:nvPr/>
          </p:nvSpPr>
          <p:spPr>
            <a:xfrm>
              <a:off x="5340096" y="1758696"/>
              <a:ext cx="4049267" cy="260299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10200" y="4568952"/>
              <a:ext cx="4116324" cy="20253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2300" y="2562225"/>
            <a:ext cx="5029200" cy="451354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4320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80" dirty="0">
                <a:latin typeface="Comic Sans MS" panose="030F0702030302020204" pitchFamily="66" charset="0"/>
                <a:cs typeface="Arial"/>
              </a:rPr>
              <a:t>Scope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explore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cuisines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various 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countries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Bronx,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Staten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Island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27940" indent="-274320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0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Manhattan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Brooklyn  restaurants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,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cuisines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many 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countries </a:t>
            </a:r>
            <a:r>
              <a:rPr sz="2400" spc="-45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part </a:t>
            </a:r>
            <a:r>
              <a:rPr sz="2400" spc="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their 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Menu.  </a:t>
            </a:r>
            <a:r>
              <a:rPr sz="2400" spc="-254" dirty="0">
                <a:latin typeface="Comic Sans MS" panose="030F0702030302020204" pitchFamily="66" charset="0"/>
                <a:cs typeface="Arial"/>
              </a:rPr>
              <a:t>Risk 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taken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with 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great </a:t>
            </a:r>
            <a:r>
              <a:rPr sz="2400" spc="-260" dirty="0">
                <a:latin typeface="Comic Sans MS" panose="030F0702030302020204" pitchFamily="66" charset="0"/>
                <a:cs typeface="Arial"/>
              </a:rPr>
              <a:t>menu 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on </a:t>
            </a:r>
            <a:r>
              <a:rPr sz="2400" spc="-50" dirty="0">
                <a:latin typeface="Comic Sans MS" panose="030F0702030302020204" pitchFamily="66" charset="0"/>
                <a:cs typeface="Arial"/>
              </a:rPr>
              <a:t>board.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also </a:t>
            </a:r>
            <a:r>
              <a:rPr sz="2400" spc="-260" dirty="0">
                <a:latin typeface="Comic Sans MS" panose="030F0702030302020204" pitchFamily="66" charset="0"/>
                <a:cs typeface="Arial"/>
              </a:rPr>
              <a:t>shows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people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love 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explore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cuisines </a:t>
            </a:r>
            <a:r>
              <a:rPr sz="2400" spc="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various 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countries.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33655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80" dirty="0">
                <a:latin typeface="Comic Sans MS" panose="030F0702030302020204" pitchFamily="66" charset="0"/>
                <a:cs typeface="Arial"/>
              </a:rPr>
              <a:t>Scope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increase </a:t>
            </a:r>
            <a:r>
              <a:rPr sz="2400" spc="-180" dirty="0">
                <a:latin typeface="Comic Sans MS" panose="030F0702030302020204" pitchFamily="66" charset="0"/>
                <a:cs typeface="Arial"/>
              </a:rPr>
              <a:t>Farmers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markets 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Bronx,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Queens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Staten</a:t>
            </a:r>
            <a:r>
              <a:rPr sz="2400" spc="114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Island.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400" spc="-180" dirty="0">
                <a:latin typeface="Comic Sans MS" panose="030F0702030302020204" pitchFamily="66" charset="0"/>
                <a:cs typeface="Arial"/>
              </a:rPr>
              <a:t>Region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-</a:t>
            </a:r>
            <a:r>
              <a:rPr sz="2400" spc="-26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Cluster0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400" spc="-100" dirty="0">
                <a:latin typeface="Comic Sans MS" panose="030F0702030302020204" pitchFamily="66" charset="0"/>
                <a:cs typeface="Arial"/>
              </a:rPr>
              <a:t>Neighborhood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–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Staten Island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–  </a:t>
            </a:r>
            <a:r>
              <a:rPr sz="2400" spc="-235" dirty="0">
                <a:latin typeface="Comic Sans MS" panose="030F0702030302020204" pitchFamily="66" charset="0"/>
                <a:cs typeface="Arial"/>
              </a:rPr>
              <a:t>Tod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Hill,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Port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Ivory,</a:t>
            </a:r>
            <a:r>
              <a:rPr sz="2400" spc="9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Bloomfield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18300" y="2639302"/>
            <a:ext cx="3031490" cy="4472940"/>
            <a:chOff x="6096000" y="1975104"/>
            <a:chExt cx="3031490" cy="4472940"/>
          </a:xfrm>
        </p:grpSpPr>
        <p:sp>
          <p:nvSpPr>
            <p:cNvPr id="5" name="object 5"/>
            <p:cNvSpPr/>
            <p:nvPr/>
          </p:nvSpPr>
          <p:spPr>
            <a:xfrm>
              <a:off x="6096000" y="1975104"/>
              <a:ext cx="3031236" cy="19552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0" y="4206239"/>
              <a:ext cx="3031236" cy="22418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500" y="2486025"/>
            <a:ext cx="6436868" cy="476284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35" dirty="0">
                <a:latin typeface="Comic Sans MS" panose="030F0702030302020204" pitchFamily="66" charset="0"/>
                <a:cs typeface="Arial"/>
              </a:rPr>
              <a:t>Analysis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performed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on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limited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5" dirty="0">
                <a:latin typeface="Comic Sans MS" panose="030F0702030302020204" pitchFamily="66" charset="0"/>
                <a:cs typeface="Arial"/>
              </a:rPr>
              <a:t>data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75" dirty="0">
                <a:latin typeface="Comic Sans MS" panose="030F0702030302020204" pitchFamily="66" charset="0"/>
                <a:cs typeface="Arial"/>
              </a:rPr>
              <a:t>Re-run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program </a:t>
            </a:r>
            <a:r>
              <a:rPr sz="2400" spc="-95" dirty="0">
                <a:latin typeface="Comic Sans MS" panose="030F0702030302020204" pitchFamily="66" charset="0"/>
                <a:cs typeface="Arial"/>
              </a:rPr>
              <a:t>with </a:t>
            </a:r>
            <a:r>
              <a:rPr sz="2400" spc="-55" dirty="0">
                <a:latin typeface="Comic Sans MS" panose="030F0702030302020204" pitchFamily="66" charset="0"/>
                <a:cs typeface="Arial"/>
              </a:rPr>
              <a:t>updated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information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450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b="1" spc="-110" dirty="0">
                <a:latin typeface="Comic Sans MS" panose="030F0702030302020204" pitchFamily="66" charset="0"/>
                <a:cs typeface="Trebuchet MS"/>
              </a:rPr>
              <a:t>Brooklyn </a:t>
            </a: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95" dirty="0">
                <a:latin typeface="Comic Sans MS" panose="030F0702030302020204" pitchFamily="66" charset="0"/>
                <a:cs typeface="Trebuchet MS"/>
              </a:rPr>
              <a:t>Manhattan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high  concentration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restaurant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business.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Very 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competitive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market.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2355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400" b="1" spc="-135" dirty="0">
                <a:latin typeface="Comic Sans MS" panose="030F0702030302020204" pitchFamily="66" charset="0"/>
                <a:cs typeface="Trebuchet MS"/>
              </a:rPr>
              <a:t>Bronx, </a:t>
            </a:r>
            <a:r>
              <a:rPr sz="2400" b="1" spc="-95" dirty="0">
                <a:latin typeface="Comic Sans MS" panose="030F0702030302020204" pitchFamily="66" charset="0"/>
                <a:cs typeface="Trebuchet MS"/>
              </a:rPr>
              <a:t>Queens </a:t>
            </a:r>
            <a:r>
              <a:rPr sz="2400" b="1" spc="-80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400" b="1" spc="-155" dirty="0">
                <a:latin typeface="Comic Sans MS" panose="030F0702030302020204" pitchFamily="66" charset="0"/>
                <a:cs typeface="Trebuchet MS"/>
              </a:rPr>
              <a:t>Staten </a:t>
            </a:r>
            <a:r>
              <a:rPr sz="2400" b="1" spc="-60" dirty="0">
                <a:latin typeface="Comic Sans MS" panose="030F0702030302020204" pitchFamily="66" charset="0"/>
                <a:cs typeface="Trebuchet MS"/>
              </a:rPr>
              <a:t>Island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also 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400" spc="-55" dirty="0">
                <a:latin typeface="Comic Sans MS" panose="030F0702030302020204" pitchFamily="66" charset="0"/>
                <a:cs typeface="Arial"/>
              </a:rPr>
              <a:t>good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number 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restaurants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but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not 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many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required. </a:t>
            </a:r>
            <a:r>
              <a:rPr sz="2400" spc="-225" dirty="0">
                <a:latin typeface="Comic Sans MS" panose="030F0702030302020204" pitchFamily="66" charset="0"/>
                <a:cs typeface="Arial"/>
              </a:rPr>
              <a:t>So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be  </a:t>
            </a:r>
            <a:r>
              <a:rPr sz="2400" spc="-60" dirty="0">
                <a:latin typeface="Comic Sans MS" panose="030F0702030302020204" pitchFamily="66" charset="0"/>
                <a:cs typeface="Arial"/>
              </a:rPr>
              <a:t>explored.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222885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3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400" spc="-45" dirty="0">
                <a:latin typeface="Comic Sans MS" panose="030F0702030302020204" pitchFamily="66" charset="0"/>
                <a:cs typeface="Arial"/>
              </a:rPr>
              <a:t>per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neighbourhood </a:t>
            </a:r>
            <a:r>
              <a:rPr sz="2400" spc="-55" dirty="0">
                <a:latin typeface="Comic Sans MS" panose="030F0702030302020204" pitchFamily="66" charset="0"/>
                <a:cs typeface="Arial"/>
              </a:rPr>
              <a:t>or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restaurant  </a:t>
            </a:r>
            <a:r>
              <a:rPr sz="2400" spc="-35" dirty="0">
                <a:latin typeface="Comic Sans MS" panose="030F0702030302020204" pitchFamily="66" charset="0"/>
                <a:cs typeface="Arial"/>
              </a:rPr>
              <a:t>type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mentioned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like </a:t>
            </a:r>
            <a:r>
              <a:rPr sz="2400" spc="-105" dirty="0">
                <a:latin typeface="Comic Sans MS" panose="030F0702030302020204" pitchFamily="66" charset="0"/>
                <a:cs typeface="Arial"/>
              </a:rPr>
              <a:t>Indian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Restaurant, 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analysis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checked.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A </a:t>
            </a:r>
            <a:r>
              <a:rPr sz="2400" spc="-175" dirty="0">
                <a:latin typeface="Comic Sans MS" panose="030F0702030302020204" pitchFamily="66" charset="0"/>
                <a:cs typeface="Arial"/>
              </a:rPr>
              <a:t>venue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with  </a:t>
            </a:r>
            <a:r>
              <a:rPr sz="2400" spc="-130" dirty="0">
                <a:latin typeface="Comic Sans MS" panose="030F0702030302020204" pitchFamily="66" charset="0"/>
                <a:cs typeface="Arial"/>
              </a:rPr>
              <a:t>lowest </a:t>
            </a:r>
            <a:r>
              <a:rPr sz="2400" spc="-114" dirty="0">
                <a:latin typeface="Comic Sans MS" panose="030F0702030302020204" pitchFamily="66" charset="0"/>
                <a:cs typeface="Arial"/>
              </a:rPr>
              <a:t>risk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competition </a:t>
            </a:r>
            <a:r>
              <a:rPr sz="2400" spc="-15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be  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identified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03276" y="2790825"/>
            <a:ext cx="3467100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2936747" y="1301496"/>
              <a:ext cx="320802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9547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39" h="58419">
                  <a:moveTo>
                    <a:pt x="129539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39" y="0"/>
                  </a:lnTo>
                  <a:lnTo>
                    <a:pt x="129539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83452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39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39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39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39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583680" y="1301496"/>
              <a:ext cx="1175004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6100" y="2409825"/>
            <a:ext cx="4649342" cy="44283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45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populous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United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States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78105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diverse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financial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capital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000" spc="-229" dirty="0">
                <a:latin typeface="Comic Sans MS" panose="030F0702030302020204" pitchFamily="66" charset="0"/>
                <a:cs typeface="Arial"/>
              </a:rPr>
              <a:t>USA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000" spc="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multicultural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35" dirty="0">
                <a:latin typeface="Comic Sans MS" panose="030F0702030302020204" pitchFamily="66" charset="0"/>
                <a:cs typeface="Arial"/>
              </a:rPr>
              <a:t>Provides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lot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business</a:t>
            </a:r>
            <a:r>
              <a:rPr sz="2000" spc="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opportunities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40" dirty="0">
                <a:latin typeface="Comic Sans MS" panose="030F0702030302020204" pitchFamily="66" charset="0"/>
                <a:cs typeface="Arial"/>
              </a:rPr>
              <a:t>Business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friendly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environment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8890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65" dirty="0">
                <a:latin typeface="Comic Sans MS" panose="030F0702030302020204" pitchFamily="66" charset="0"/>
                <a:cs typeface="Arial"/>
              </a:rPr>
              <a:t>Attracted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many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different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players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into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market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latin typeface="Comic Sans MS" panose="030F0702030302020204" pitchFamily="66" charset="0"/>
                <a:cs typeface="Arial"/>
              </a:rPr>
              <a:t>Global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hub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business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commerce.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major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centre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banking and 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finance,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retailing,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world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trade, 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transportation,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tourism,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real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estate,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new 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media,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traditional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media,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advertising, 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legal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services, accountancy,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insurance, 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theatre,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fashion,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arts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United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States.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11020" y="2697890"/>
            <a:ext cx="3678936" cy="41117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41300" y="276225"/>
            <a:ext cx="10134600" cy="6807200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39595" y="1348740"/>
              <a:ext cx="2862072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2063" y="1491996"/>
              <a:ext cx="207645" cy="48895"/>
            </a:xfrm>
            <a:custGeom>
              <a:avLst/>
              <a:gdLst/>
              <a:ahLst/>
              <a:cxnLst/>
              <a:rect l="l" t="t" r="r" b="b"/>
              <a:pathLst>
                <a:path w="207645" h="48894">
                  <a:moveTo>
                    <a:pt x="207263" y="48767"/>
                  </a:moveTo>
                  <a:lnTo>
                    <a:pt x="0" y="48767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4876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14443" y="1484376"/>
              <a:ext cx="222885" cy="64135"/>
            </a:xfrm>
            <a:custGeom>
              <a:avLst/>
              <a:gdLst/>
              <a:ahLst/>
              <a:cxnLst/>
              <a:rect l="l" t="t" r="r" b="b"/>
              <a:pathLst>
                <a:path w="222885" h="64134">
                  <a:moveTo>
                    <a:pt x="217932" y="64008"/>
                  </a:moveTo>
                  <a:lnTo>
                    <a:pt x="3048" y="64008"/>
                  </a:lnTo>
                  <a:lnTo>
                    <a:pt x="0" y="6096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217932" y="0"/>
                  </a:lnTo>
                  <a:lnTo>
                    <a:pt x="222504" y="3048"/>
                  </a:lnTo>
                  <a:lnTo>
                    <a:pt x="222504" y="7620"/>
                  </a:lnTo>
                  <a:lnTo>
                    <a:pt x="13716" y="7620"/>
                  </a:lnTo>
                  <a:lnTo>
                    <a:pt x="7620" y="13716"/>
                  </a:lnTo>
                  <a:lnTo>
                    <a:pt x="13716" y="13716"/>
                  </a:lnTo>
                  <a:lnTo>
                    <a:pt x="13716" y="50292"/>
                  </a:lnTo>
                  <a:lnTo>
                    <a:pt x="7620" y="50292"/>
                  </a:lnTo>
                  <a:lnTo>
                    <a:pt x="13716" y="56388"/>
                  </a:lnTo>
                  <a:lnTo>
                    <a:pt x="222504" y="56388"/>
                  </a:lnTo>
                  <a:lnTo>
                    <a:pt x="222504" y="60960"/>
                  </a:lnTo>
                  <a:lnTo>
                    <a:pt x="217932" y="64008"/>
                  </a:lnTo>
                  <a:close/>
                </a:path>
                <a:path w="222885" h="64134">
                  <a:moveTo>
                    <a:pt x="13716" y="13716"/>
                  </a:moveTo>
                  <a:lnTo>
                    <a:pt x="7620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222885" h="64134">
                  <a:moveTo>
                    <a:pt x="208788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208788" y="7620"/>
                  </a:lnTo>
                  <a:lnTo>
                    <a:pt x="208788" y="13716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208788" y="7620"/>
                  </a:lnTo>
                  <a:lnTo>
                    <a:pt x="214884" y="13716"/>
                  </a:lnTo>
                  <a:lnTo>
                    <a:pt x="222504" y="13716"/>
                  </a:lnTo>
                  <a:lnTo>
                    <a:pt x="222504" y="50292"/>
                  </a:lnTo>
                  <a:lnTo>
                    <a:pt x="214884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13716"/>
                  </a:moveTo>
                  <a:lnTo>
                    <a:pt x="214884" y="13716"/>
                  </a:lnTo>
                  <a:lnTo>
                    <a:pt x="208788" y="7620"/>
                  </a:lnTo>
                  <a:lnTo>
                    <a:pt x="222504" y="7620"/>
                  </a:lnTo>
                  <a:lnTo>
                    <a:pt x="222504" y="13716"/>
                  </a:lnTo>
                  <a:close/>
                </a:path>
                <a:path w="222885" h="64134">
                  <a:moveTo>
                    <a:pt x="13716" y="56388"/>
                  </a:moveTo>
                  <a:lnTo>
                    <a:pt x="7620" y="50292"/>
                  </a:lnTo>
                  <a:lnTo>
                    <a:pt x="13716" y="50292"/>
                  </a:lnTo>
                  <a:lnTo>
                    <a:pt x="13716" y="56388"/>
                  </a:lnTo>
                  <a:close/>
                </a:path>
                <a:path w="222885" h="64134">
                  <a:moveTo>
                    <a:pt x="208788" y="56388"/>
                  </a:moveTo>
                  <a:lnTo>
                    <a:pt x="13716" y="56388"/>
                  </a:lnTo>
                  <a:lnTo>
                    <a:pt x="13716" y="50292"/>
                  </a:lnTo>
                  <a:lnTo>
                    <a:pt x="208788" y="50292"/>
                  </a:lnTo>
                  <a:lnTo>
                    <a:pt x="208788" y="56388"/>
                  </a:lnTo>
                  <a:close/>
                </a:path>
                <a:path w="222885" h="64134">
                  <a:moveTo>
                    <a:pt x="222504" y="56388"/>
                  </a:moveTo>
                  <a:lnTo>
                    <a:pt x="208788" y="56388"/>
                  </a:lnTo>
                  <a:lnTo>
                    <a:pt x="214884" y="50292"/>
                  </a:lnTo>
                  <a:lnTo>
                    <a:pt x="222504" y="50292"/>
                  </a:lnTo>
                  <a:lnTo>
                    <a:pt x="222504" y="56388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6487" y="1348740"/>
              <a:ext cx="4472940" cy="281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79500" y="2397759"/>
            <a:ext cx="8382000" cy="3425938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80" dirty="0">
                <a:latin typeface="Comic Sans MS" panose="030F0702030302020204" pitchFamily="66" charset="0"/>
                <a:cs typeface="Arial"/>
              </a:rPr>
              <a:t>Market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00" dirty="0">
                <a:latin typeface="Comic Sans MS" panose="030F0702030302020204" pitchFamily="66" charset="0"/>
                <a:cs typeface="Arial"/>
              </a:rPr>
              <a:t>highly</a:t>
            </a:r>
            <a:r>
              <a:rPr sz="2400" spc="-229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competitive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latin typeface="Comic Sans MS" panose="030F0702030302020204" pitchFamily="66" charset="0"/>
                <a:cs typeface="Arial"/>
              </a:rPr>
              <a:t>Highly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developed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400" spc="-265" dirty="0">
                <a:latin typeface="Comic Sans MS" panose="030F0702030302020204" pitchFamily="66" charset="0"/>
                <a:cs typeface="Arial"/>
              </a:rPr>
              <a:t>so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cost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400" spc="-95" dirty="0">
                <a:latin typeface="Comic Sans MS" panose="030F0702030302020204" pitchFamily="66" charset="0"/>
                <a:cs typeface="Arial"/>
              </a:rPr>
              <a:t>doing </a:t>
            </a:r>
            <a:r>
              <a:rPr sz="2400" spc="-240" dirty="0">
                <a:latin typeface="Comic Sans MS" panose="030F0702030302020204" pitchFamily="66" charset="0"/>
                <a:cs typeface="Arial"/>
              </a:rPr>
              <a:t>business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also </a:t>
            </a:r>
            <a:r>
              <a:rPr sz="2400" spc="-185" dirty="0">
                <a:latin typeface="Comic Sans MS" panose="030F0702030302020204" pitchFamily="66" charset="0"/>
                <a:cs typeface="Arial"/>
              </a:rPr>
              <a:t>one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40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65" dirty="0">
                <a:latin typeface="Comic Sans MS" panose="030F0702030302020204" pitchFamily="66" charset="0"/>
                <a:cs typeface="Arial"/>
              </a:rPr>
              <a:t>highest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marR="48069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400" spc="-245" dirty="0">
                <a:latin typeface="Comic Sans MS" panose="030F0702030302020204" pitchFamily="66" charset="0"/>
                <a:cs typeface="Arial"/>
              </a:rPr>
              <a:t>business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venture </a:t>
            </a:r>
            <a:r>
              <a:rPr sz="2400" spc="-70" dirty="0">
                <a:latin typeface="Comic Sans MS" panose="030F0702030302020204" pitchFamily="66" charset="0"/>
                <a:cs typeface="Arial"/>
              </a:rPr>
              <a:t>or </a:t>
            </a:r>
            <a:r>
              <a:rPr sz="2400" spc="-150" dirty="0">
                <a:latin typeface="Comic Sans MS" panose="030F0702030302020204" pitchFamily="66" charset="0"/>
                <a:cs typeface="Arial"/>
              </a:rPr>
              <a:t>expansion </a:t>
            </a:r>
            <a:r>
              <a:rPr sz="2400" spc="-195" dirty="0">
                <a:latin typeface="Comic Sans MS" panose="030F0702030302020204" pitchFamily="66" charset="0"/>
                <a:cs typeface="Arial"/>
              </a:rPr>
              <a:t>needs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 be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analysed 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carefully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latin typeface="Comic Sans MS" panose="030F0702030302020204" pitchFamily="66" charset="0"/>
                <a:cs typeface="Arial"/>
              </a:rPr>
              <a:t>One </a:t>
            </a:r>
            <a:r>
              <a:rPr sz="2400" spc="-190" dirty="0">
                <a:latin typeface="Comic Sans MS" panose="030F0702030302020204" pitchFamily="66" charset="0"/>
                <a:cs typeface="Arial"/>
              </a:rPr>
              <a:t>should </a:t>
            </a:r>
            <a:r>
              <a:rPr sz="2400" spc="-75" dirty="0">
                <a:latin typeface="Comic Sans MS" panose="030F0702030302020204" pitchFamily="66" charset="0"/>
                <a:cs typeface="Arial"/>
              </a:rPr>
              <a:t>strategically </a:t>
            </a:r>
            <a:r>
              <a:rPr sz="2400" spc="-65" dirty="0">
                <a:latin typeface="Comic Sans MS" panose="030F0702030302020204" pitchFamily="66" charset="0"/>
                <a:cs typeface="Arial"/>
              </a:rPr>
              <a:t>targeting </a:t>
            </a:r>
            <a:r>
              <a:rPr sz="2400" spc="-14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400" spc="-120" dirty="0">
                <a:latin typeface="Comic Sans MS" panose="030F0702030302020204" pitchFamily="66" charset="0"/>
                <a:cs typeface="Arial"/>
              </a:rPr>
              <a:t>market </a:t>
            </a:r>
            <a:r>
              <a:rPr sz="2400" spc="-85" dirty="0">
                <a:latin typeface="Comic Sans MS" panose="030F0702030302020204" pitchFamily="66" charset="0"/>
                <a:cs typeface="Arial"/>
              </a:rPr>
              <a:t>inorder </a:t>
            </a:r>
            <a:r>
              <a:rPr sz="2400" spc="-80" dirty="0">
                <a:latin typeface="Comic Sans MS" panose="030F0702030302020204" pitchFamily="66" charset="0"/>
                <a:cs typeface="Arial"/>
              </a:rPr>
              <a:t>to</a:t>
            </a:r>
            <a:r>
              <a:rPr sz="2400" spc="315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–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spc="-220" dirty="0">
                <a:latin typeface="Comic Sans MS" panose="030F0702030302020204" pitchFamily="66" charset="0"/>
                <a:cs typeface="Arial"/>
              </a:rPr>
              <a:t>-This </a:t>
            </a:r>
            <a:r>
              <a:rPr sz="2400" spc="-40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400" spc="-110" dirty="0">
                <a:latin typeface="Comic Sans MS" panose="030F0702030302020204" pitchFamily="66" charset="0"/>
                <a:cs typeface="Arial"/>
              </a:rPr>
              <a:t>help </a:t>
            </a:r>
            <a:r>
              <a:rPr sz="2400" spc="-16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400" spc="-135" dirty="0">
                <a:latin typeface="Comic Sans MS" panose="030F0702030302020204" pitchFamily="66" charset="0"/>
                <a:cs typeface="Arial"/>
              </a:rPr>
              <a:t>reduction </a:t>
            </a:r>
            <a:r>
              <a:rPr sz="2400" spc="-5" dirty="0">
                <a:latin typeface="Comic Sans MS" panose="030F0702030302020204" pitchFamily="66" charset="0"/>
                <a:cs typeface="Arial"/>
              </a:rPr>
              <a:t>of</a:t>
            </a:r>
            <a:r>
              <a:rPr sz="2400" spc="254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40" dirty="0">
                <a:latin typeface="Comic Sans MS" panose="030F0702030302020204" pitchFamily="66" charset="0"/>
                <a:cs typeface="Arial"/>
              </a:rPr>
              <a:t>risk.</a:t>
            </a:r>
            <a:endParaRPr sz="2400" dirty="0">
              <a:latin typeface="Comic Sans MS" panose="030F0702030302020204" pitchFamily="66" charset="0"/>
              <a:cs typeface="Arial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spc="-204" dirty="0">
                <a:latin typeface="Comic Sans MS" panose="030F0702030302020204" pitchFamily="66" charset="0"/>
                <a:cs typeface="Arial"/>
              </a:rPr>
              <a:t>-The </a:t>
            </a:r>
            <a:r>
              <a:rPr sz="2400" spc="-215" dirty="0">
                <a:latin typeface="Comic Sans MS" panose="030F0702030302020204" pitchFamily="66" charset="0"/>
                <a:cs typeface="Arial"/>
              </a:rPr>
              <a:t>Return </a:t>
            </a:r>
            <a:r>
              <a:rPr sz="2400" spc="-210" dirty="0">
                <a:latin typeface="Comic Sans MS" panose="030F0702030302020204" pitchFamily="66" charset="0"/>
                <a:cs typeface="Arial"/>
              </a:rPr>
              <a:t>on </a:t>
            </a:r>
            <a:r>
              <a:rPr sz="2400" spc="-204" dirty="0">
                <a:latin typeface="Comic Sans MS" panose="030F0702030302020204" pitchFamily="66" charset="0"/>
                <a:cs typeface="Arial"/>
              </a:rPr>
              <a:t>Investment </a:t>
            </a:r>
            <a:r>
              <a:rPr sz="2400" spc="-45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400" spc="-90" dirty="0">
                <a:latin typeface="Comic Sans MS" panose="030F0702030302020204" pitchFamily="66" charset="0"/>
                <a:cs typeface="Arial"/>
              </a:rPr>
              <a:t>be</a:t>
            </a:r>
            <a:r>
              <a:rPr sz="2400" spc="380" dirty="0">
                <a:latin typeface="Comic Sans MS" panose="030F0702030302020204" pitchFamily="66" charset="0"/>
                <a:cs typeface="Arial"/>
              </a:rPr>
              <a:t> </a:t>
            </a:r>
            <a:r>
              <a:rPr sz="2400" spc="-125" dirty="0">
                <a:latin typeface="Comic Sans MS" panose="030F0702030302020204" pitchFamily="66" charset="0"/>
                <a:cs typeface="Arial"/>
              </a:rPr>
              <a:t>reasonable.</a:t>
            </a:r>
            <a:endParaRPr sz="24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17500" y="397313"/>
            <a:ext cx="10210800" cy="6965511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49296" y="1301496"/>
              <a:ext cx="3208020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02096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39" h="58419">
                  <a:moveTo>
                    <a:pt x="129539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39" y="0"/>
                  </a:lnTo>
                  <a:lnTo>
                    <a:pt x="129539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9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39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39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39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39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39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39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87084" y="1301496"/>
              <a:ext cx="1549908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31900" y="2409490"/>
            <a:ext cx="8025130" cy="4756046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2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55" dirty="0">
                <a:latin typeface="Comic Sans MS" panose="030F0702030302020204" pitchFamily="66" charset="0"/>
                <a:cs typeface="Arial"/>
              </a:rPr>
              <a:t>famous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its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excellent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cuisine.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It's 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food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culture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includes 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an 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array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international </a:t>
            </a:r>
            <a:r>
              <a:rPr sz="2000" spc="-190" dirty="0">
                <a:latin typeface="Comic Sans MS" panose="030F0702030302020204" pitchFamily="66" charset="0"/>
                <a:cs typeface="Arial"/>
              </a:rPr>
              <a:t>cuisines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influenced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by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city's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immigrant</a:t>
            </a:r>
            <a:r>
              <a:rPr sz="2000" spc="2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history.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marR="19177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35" dirty="0">
                <a:latin typeface="Comic Sans MS" panose="030F0702030302020204" pitchFamily="66" charset="0"/>
                <a:cs typeface="Trebuchet MS"/>
              </a:rPr>
              <a:t>Central </a:t>
            </a:r>
            <a:r>
              <a:rPr sz="2000" b="1" spc="-80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000" b="1" spc="-145" dirty="0">
                <a:latin typeface="Comic Sans MS" panose="030F0702030302020204" pitchFamily="66" charset="0"/>
                <a:cs typeface="Trebuchet MS"/>
              </a:rPr>
              <a:t>Eastern </a:t>
            </a:r>
            <a:r>
              <a:rPr sz="2000" b="1" spc="-130" dirty="0">
                <a:latin typeface="Comic Sans MS" panose="030F0702030302020204" pitchFamily="66" charset="0"/>
                <a:cs typeface="Trebuchet MS"/>
              </a:rPr>
              <a:t>European </a:t>
            </a: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immigrants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,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especially 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Jewish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immigrants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 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bagels,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cheesecake,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hot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dogs, </a:t>
            </a:r>
            <a:r>
              <a:rPr sz="2000" spc="-195" dirty="0">
                <a:latin typeface="Comic Sans MS" panose="030F0702030302020204" pitchFamily="66" charset="0"/>
                <a:cs typeface="Arial"/>
              </a:rPr>
              <a:t>knishes,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000" spc="1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delicatessens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90" dirty="0">
                <a:latin typeface="Comic Sans MS" panose="030F0702030302020204" pitchFamily="66" charset="0"/>
                <a:cs typeface="Trebuchet MS"/>
              </a:rPr>
              <a:t>Italian </a:t>
            </a:r>
            <a:r>
              <a:rPr sz="2000" b="1" spc="-100" dirty="0">
                <a:latin typeface="Comic Sans MS" panose="030F0702030302020204" pitchFamily="66" charset="0"/>
                <a:cs typeface="Trebuchet MS"/>
              </a:rPr>
              <a:t>immigrants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York-style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pizza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Italian</a:t>
            </a:r>
            <a:r>
              <a:rPr sz="2000" spc="3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cuisine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Jewish </a:t>
            </a:r>
            <a:r>
              <a:rPr sz="2000" b="1" spc="-100" dirty="0">
                <a:latin typeface="Comic Sans MS" panose="030F0702030302020204" pitchFamily="66" charset="0"/>
                <a:cs typeface="Trebuchet MS"/>
              </a:rPr>
              <a:t>immigrants </a:t>
            </a:r>
            <a:r>
              <a:rPr sz="2000" b="1" spc="-80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000" b="1" spc="-95" dirty="0">
                <a:latin typeface="Comic Sans MS" panose="030F0702030302020204" pitchFamily="66" charset="0"/>
                <a:cs typeface="Trebuchet MS"/>
              </a:rPr>
              <a:t>Irish </a:t>
            </a: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immigrants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pastrami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corned</a:t>
            </a:r>
            <a:r>
              <a:rPr sz="2000" spc="2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beef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marR="5080" indent="-27495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114" dirty="0">
                <a:latin typeface="Comic Sans MS" panose="030F0702030302020204" pitchFamily="66" charset="0"/>
                <a:cs typeface="Trebuchet MS"/>
              </a:rPr>
              <a:t>Chinese </a:t>
            </a:r>
            <a:r>
              <a:rPr sz="2000" b="1" spc="-80" dirty="0">
                <a:latin typeface="Comic Sans MS" panose="030F0702030302020204" pitchFamily="66" charset="0"/>
                <a:cs typeface="Trebuchet MS"/>
              </a:rPr>
              <a:t>and </a:t>
            </a:r>
            <a:r>
              <a:rPr sz="2000" b="1" spc="-180" dirty="0">
                <a:latin typeface="Comic Sans MS" panose="030F0702030302020204" pitchFamily="66" charset="0"/>
                <a:cs typeface="Trebuchet MS"/>
              </a:rPr>
              <a:t>other </a:t>
            </a:r>
            <a:r>
              <a:rPr sz="2000" b="1" spc="-25" dirty="0">
                <a:latin typeface="Comic Sans MS" panose="030F0702030302020204" pitchFamily="66" charset="0"/>
                <a:cs typeface="Trebuchet MS"/>
              </a:rPr>
              <a:t>Asian </a:t>
            </a:r>
            <a:r>
              <a:rPr sz="2000" b="1" spc="-130" dirty="0">
                <a:latin typeface="Comic Sans MS" panose="030F0702030302020204" pitchFamily="66" charset="0"/>
                <a:cs typeface="Trebuchet MS"/>
              </a:rPr>
              <a:t>restaurants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,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sandwich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joints,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trattorias,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diners,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coffeehouses 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ubiquitous throughout the</a:t>
            </a:r>
            <a:r>
              <a:rPr sz="2000" spc="2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indent="-274955">
              <a:lnSpc>
                <a:spcPct val="100000"/>
              </a:lnSpc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75" dirty="0">
                <a:latin typeface="Comic Sans MS" panose="030F0702030302020204" pitchFamily="66" charset="0"/>
                <a:cs typeface="Trebuchet MS"/>
              </a:rPr>
              <a:t>Mobile </a:t>
            </a:r>
            <a:r>
              <a:rPr sz="2000" b="1" spc="-100" dirty="0">
                <a:latin typeface="Comic Sans MS" panose="030F0702030302020204" pitchFamily="66" charset="0"/>
                <a:cs typeface="Trebuchet MS"/>
              </a:rPr>
              <a:t>food </a:t>
            </a:r>
            <a:r>
              <a:rPr sz="2000" b="1" spc="-105" dirty="0">
                <a:latin typeface="Comic Sans MS" panose="030F0702030302020204" pitchFamily="66" charset="0"/>
                <a:cs typeface="Trebuchet MS"/>
              </a:rPr>
              <a:t>vendors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 </a:t>
            </a:r>
            <a:r>
              <a:rPr sz="2000" spc="-215" dirty="0">
                <a:latin typeface="Comic Sans MS" panose="030F0702030302020204" pitchFamily="66" charset="0"/>
                <a:cs typeface="Arial"/>
              </a:rPr>
              <a:t>Some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4,000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licensed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by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marR="26670" indent="-27495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Font typeface="Arial"/>
              <a:buChar char="•"/>
              <a:tabLst>
                <a:tab pos="287020" algn="l"/>
                <a:tab pos="287655" algn="l"/>
              </a:tabLst>
            </a:pPr>
            <a:r>
              <a:rPr sz="2000" b="1" spc="-75" dirty="0">
                <a:latin typeface="Comic Sans MS" panose="030F0702030302020204" pitchFamily="66" charset="0"/>
                <a:cs typeface="Trebuchet MS"/>
              </a:rPr>
              <a:t>Middle </a:t>
            </a:r>
            <a:r>
              <a:rPr sz="2000" b="1" spc="-145" dirty="0">
                <a:latin typeface="Comic Sans MS" panose="030F0702030302020204" pitchFamily="66" charset="0"/>
                <a:cs typeface="Trebuchet MS"/>
              </a:rPr>
              <a:t>Eastern </a:t>
            </a:r>
            <a:r>
              <a:rPr sz="2000" b="1" spc="-80" dirty="0">
                <a:latin typeface="Comic Sans MS" panose="030F0702030302020204" pitchFamily="66" charset="0"/>
                <a:cs typeface="Trebuchet MS"/>
              </a:rPr>
              <a:t>foods </a:t>
            </a:r>
            <a:r>
              <a:rPr sz="2000" spc="-240" dirty="0">
                <a:latin typeface="Comic Sans MS" panose="030F0702030302020204" pitchFamily="66" charset="0"/>
                <a:cs typeface="Arial"/>
              </a:rPr>
              <a:t>such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10" dirty="0">
                <a:latin typeface="Comic Sans MS" panose="030F0702030302020204" pitchFamily="66" charset="0"/>
                <a:cs typeface="Arial"/>
              </a:rPr>
              <a:t>falafel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kebabs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examples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modern New 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street</a:t>
            </a:r>
            <a:r>
              <a:rPr sz="2000" spc="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40" dirty="0">
                <a:latin typeface="Comic Sans MS" panose="030F0702030302020204" pitchFamily="66" charset="0"/>
                <a:cs typeface="Arial"/>
              </a:rPr>
              <a:t>food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marR="40640" indent="-27495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235" dirty="0">
                <a:latin typeface="Comic Sans MS" panose="030F0702030302020204" pitchFamily="66" charset="0"/>
                <a:cs typeface="Arial"/>
              </a:rPr>
              <a:t>Famous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fine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dining </a:t>
            </a:r>
            <a:r>
              <a:rPr sz="2000" b="1" spc="-100" dirty="0">
                <a:latin typeface="Comic Sans MS" panose="030F0702030302020204" pitchFamily="66" charset="0"/>
                <a:cs typeface="Trebuchet MS"/>
              </a:rPr>
              <a:t>Michelin </a:t>
            </a:r>
            <a:r>
              <a:rPr sz="2000" b="1" spc="-145" dirty="0">
                <a:latin typeface="Comic Sans MS" panose="030F0702030302020204" pitchFamily="66" charset="0"/>
                <a:cs typeface="Trebuchet MS"/>
              </a:rPr>
              <a:t>starred </a:t>
            </a:r>
            <a:r>
              <a:rPr sz="2000" b="1" spc="-130" dirty="0">
                <a:latin typeface="Comic Sans MS" panose="030F0702030302020204" pitchFamily="66" charset="0"/>
                <a:cs typeface="Trebuchet MS"/>
              </a:rPr>
              <a:t>restaurants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. </a:t>
            </a:r>
            <a:r>
              <a:rPr sz="2000" spc="-229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195" dirty="0">
                <a:latin typeface="Comic Sans MS" panose="030F0702030302020204" pitchFamily="66" charset="0"/>
                <a:cs typeface="Arial"/>
              </a:rPr>
              <a:t>home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"nearly </a:t>
            </a:r>
            <a:r>
              <a:rPr sz="2000" spc="-155" dirty="0">
                <a:latin typeface="Comic Sans MS" panose="030F0702030302020204" pitchFamily="66" charset="0"/>
                <a:cs typeface="Arial"/>
              </a:rPr>
              <a:t>one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thousand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finest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most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diverse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haute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cuisine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restaurants 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world",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according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</a:t>
            </a:r>
            <a:r>
              <a:rPr sz="2000" spc="29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Michelin.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7020" marR="120014" indent="-274955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225" dirty="0">
                <a:latin typeface="Comic Sans MS" panose="030F0702030302020204" pitchFamily="66" charset="0"/>
                <a:cs typeface="Arial"/>
              </a:rPr>
              <a:t>So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evident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survive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240" dirty="0">
                <a:latin typeface="Comic Sans MS" panose="030F0702030302020204" pitchFamily="66" charset="0"/>
                <a:cs typeface="Arial"/>
              </a:rPr>
              <a:t>such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competitive market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it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very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important 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strategically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plan.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393700" y="428625"/>
            <a:ext cx="9982200" cy="6653911"/>
            <a:chOff x="912875" y="478536"/>
            <a:chExt cx="8890000" cy="6604000"/>
          </a:xfrm>
        </p:grpSpPr>
        <p:sp>
          <p:nvSpPr>
            <p:cNvPr id="4" name="object 4"/>
            <p:cNvSpPr/>
            <p:nvPr/>
          </p:nvSpPr>
          <p:spPr>
            <a:xfrm>
              <a:off x="912875" y="478536"/>
              <a:ext cx="8890000" cy="6604000"/>
            </a:xfrm>
            <a:custGeom>
              <a:avLst/>
              <a:gdLst/>
              <a:ahLst/>
              <a:cxnLst/>
              <a:rect l="l" t="t" r="r" b="b"/>
              <a:pathLst>
                <a:path w="8890000" h="6604000">
                  <a:moveTo>
                    <a:pt x="8884920" y="6603492"/>
                  </a:moveTo>
                  <a:lnTo>
                    <a:pt x="4572" y="6603492"/>
                  </a:lnTo>
                  <a:lnTo>
                    <a:pt x="0" y="6598920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8884920" y="0"/>
                  </a:lnTo>
                  <a:lnTo>
                    <a:pt x="8889492" y="4572"/>
                  </a:lnTo>
                  <a:lnTo>
                    <a:pt x="8889492" y="9144"/>
                  </a:lnTo>
                  <a:lnTo>
                    <a:pt x="19812" y="9144"/>
                  </a:lnTo>
                  <a:lnTo>
                    <a:pt x="9144" y="19812"/>
                  </a:lnTo>
                  <a:lnTo>
                    <a:pt x="19812" y="19812"/>
                  </a:lnTo>
                  <a:lnTo>
                    <a:pt x="19812" y="6583680"/>
                  </a:lnTo>
                  <a:lnTo>
                    <a:pt x="9144" y="6583680"/>
                  </a:lnTo>
                  <a:lnTo>
                    <a:pt x="19812" y="6592824"/>
                  </a:lnTo>
                  <a:lnTo>
                    <a:pt x="8889492" y="6592824"/>
                  </a:lnTo>
                  <a:lnTo>
                    <a:pt x="8889492" y="6598920"/>
                  </a:lnTo>
                  <a:lnTo>
                    <a:pt x="8884920" y="6603492"/>
                  </a:lnTo>
                  <a:close/>
                </a:path>
                <a:path w="8890000" h="6604000">
                  <a:moveTo>
                    <a:pt x="19812" y="19812"/>
                  </a:moveTo>
                  <a:lnTo>
                    <a:pt x="9144" y="19812"/>
                  </a:lnTo>
                  <a:lnTo>
                    <a:pt x="19812" y="9144"/>
                  </a:lnTo>
                  <a:lnTo>
                    <a:pt x="19812" y="19812"/>
                  </a:lnTo>
                  <a:close/>
                </a:path>
                <a:path w="8890000" h="6604000">
                  <a:moveTo>
                    <a:pt x="8869680" y="19812"/>
                  </a:moveTo>
                  <a:lnTo>
                    <a:pt x="19812" y="19812"/>
                  </a:lnTo>
                  <a:lnTo>
                    <a:pt x="19812" y="9144"/>
                  </a:lnTo>
                  <a:lnTo>
                    <a:pt x="8869680" y="9144"/>
                  </a:lnTo>
                  <a:lnTo>
                    <a:pt x="8869680" y="19812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8869680" y="9144"/>
                  </a:lnTo>
                  <a:lnTo>
                    <a:pt x="8878824" y="19812"/>
                  </a:lnTo>
                  <a:lnTo>
                    <a:pt x="8889492" y="19812"/>
                  </a:lnTo>
                  <a:lnTo>
                    <a:pt x="8889492" y="6583680"/>
                  </a:lnTo>
                  <a:lnTo>
                    <a:pt x="8878824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19812"/>
                  </a:moveTo>
                  <a:lnTo>
                    <a:pt x="8878824" y="19812"/>
                  </a:lnTo>
                  <a:lnTo>
                    <a:pt x="8869680" y="9144"/>
                  </a:lnTo>
                  <a:lnTo>
                    <a:pt x="8889492" y="9144"/>
                  </a:lnTo>
                  <a:lnTo>
                    <a:pt x="8889492" y="19812"/>
                  </a:lnTo>
                  <a:close/>
                </a:path>
                <a:path w="8890000" h="6604000">
                  <a:moveTo>
                    <a:pt x="19812" y="6592824"/>
                  </a:moveTo>
                  <a:lnTo>
                    <a:pt x="9144" y="6583680"/>
                  </a:lnTo>
                  <a:lnTo>
                    <a:pt x="19812" y="6583680"/>
                  </a:lnTo>
                  <a:lnTo>
                    <a:pt x="19812" y="6592824"/>
                  </a:lnTo>
                  <a:close/>
                </a:path>
                <a:path w="8890000" h="6604000">
                  <a:moveTo>
                    <a:pt x="8869680" y="6592824"/>
                  </a:moveTo>
                  <a:lnTo>
                    <a:pt x="19812" y="6592824"/>
                  </a:lnTo>
                  <a:lnTo>
                    <a:pt x="19812" y="6583680"/>
                  </a:lnTo>
                  <a:lnTo>
                    <a:pt x="8869680" y="6583680"/>
                  </a:lnTo>
                  <a:lnTo>
                    <a:pt x="8869680" y="6592824"/>
                  </a:lnTo>
                  <a:close/>
                </a:path>
                <a:path w="8890000" h="6604000">
                  <a:moveTo>
                    <a:pt x="8889492" y="6592824"/>
                  </a:moveTo>
                  <a:lnTo>
                    <a:pt x="8869680" y="6592824"/>
                  </a:lnTo>
                  <a:lnTo>
                    <a:pt x="8878824" y="6583680"/>
                  </a:lnTo>
                  <a:lnTo>
                    <a:pt x="8889492" y="6583680"/>
                  </a:lnTo>
                  <a:lnTo>
                    <a:pt x="8889492" y="6592824"/>
                  </a:lnTo>
                  <a:close/>
                </a:path>
              </a:pathLst>
            </a:custGeom>
            <a:solidFill>
              <a:srgbClr val="CFC6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37232" y="861060"/>
              <a:ext cx="6208776" cy="2819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74491" y="1348740"/>
              <a:ext cx="4334256" cy="281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773" y="2333625"/>
            <a:ext cx="8154559" cy="4129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200" spc="-165" dirty="0">
                <a:latin typeface="Comic Sans MS" panose="030F0702030302020204" pitchFamily="66" charset="0"/>
                <a:cs typeface="Arial"/>
              </a:rPr>
              <a:t>York</a:t>
            </a:r>
            <a:r>
              <a:rPr sz="2200" spc="1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35" dirty="0">
                <a:latin typeface="Comic Sans MS" panose="030F0702030302020204" pitchFamily="66" charset="0"/>
                <a:cs typeface="Arial"/>
              </a:rPr>
              <a:t>Population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0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200" spc="-16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200" spc="-80" dirty="0">
                <a:latin typeface="Comic Sans MS" panose="030F0702030302020204" pitchFamily="66" charset="0"/>
                <a:cs typeface="Arial"/>
              </a:rPr>
              <a:t>City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60" dirty="0">
                <a:latin typeface="Comic Sans MS" panose="030F0702030302020204" pitchFamily="66" charset="0"/>
                <a:cs typeface="Arial"/>
              </a:rPr>
              <a:t>Demographics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200" spc="-105" dirty="0">
                <a:latin typeface="Comic Sans MS" panose="030F0702030302020204" pitchFamily="66" charset="0"/>
                <a:cs typeface="Arial"/>
              </a:rPr>
              <a:t>there </a:t>
            </a:r>
            <a:r>
              <a:rPr sz="2200" spc="-120" dirty="0">
                <a:latin typeface="Comic Sans MS" panose="030F0702030302020204" pitchFamily="66" charset="0"/>
                <a:cs typeface="Arial"/>
              </a:rPr>
              <a:t>any </a:t>
            </a:r>
            <a:r>
              <a:rPr sz="2200" spc="-180" dirty="0">
                <a:latin typeface="Comic Sans MS" panose="030F0702030302020204" pitchFamily="66" charset="0"/>
                <a:cs typeface="Arial"/>
              </a:rPr>
              <a:t>Farmers </a:t>
            </a:r>
            <a:r>
              <a:rPr sz="2200" spc="-125" dirty="0">
                <a:latin typeface="Comic Sans MS" panose="030F0702030302020204" pitchFamily="66" charset="0"/>
                <a:cs typeface="Arial"/>
              </a:rPr>
              <a:t>Markets, </a:t>
            </a:r>
            <a:r>
              <a:rPr sz="2200" spc="-105" dirty="0">
                <a:latin typeface="Comic Sans MS" panose="030F0702030302020204" pitchFamily="66" charset="0"/>
                <a:cs typeface="Arial"/>
              </a:rPr>
              <a:t>Wholesale </a:t>
            </a:r>
            <a:r>
              <a:rPr sz="2200" spc="-150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etc </a:t>
            </a:r>
            <a:r>
              <a:rPr sz="2200" spc="-95" dirty="0">
                <a:latin typeface="Comic Sans MS" panose="030F0702030302020204" pitchFamily="66" charset="0"/>
                <a:cs typeface="Arial"/>
              </a:rPr>
              <a:t>nearby </a:t>
            </a:r>
            <a:r>
              <a:rPr sz="2200" spc="-254" dirty="0">
                <a:latin typeface="Comic Sans MS" panose="030F0702030302020204" pitchFamily="66" charset="0"/>
                <a:cs typeface="Arial"/>
              </a:rPr>
              <a:t>so  </a:t>
            </a:r>
            <a:r>
              <a:rPr sz="2200" spc="-80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200" spc="-114" dirty="0">
                <a:latin typeface="Comic Sans MS" panose="030F0702030302020204" pitchFamily="66" charset="0"/>
                <a:cs typeface="Arial"/>
              </a:rPr>
              <a:t>ingredients </a:t>
            </a:r>
            <a:r>
              <a:rPr sz="2200" spc="-18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200" spc="-75" dirty="0">
                <a:latin typeface="Comic Sans MS" panose="030F0702030302020204" pitchFamily="66" charset="0"/>
                <a:cs typeface="Arial"/>
              </a:rPr>
              <a:t>be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purchased 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fresh </a:t>
            </a:r>
            <a:r>
              <a:rPr sz="22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200" spc="-120" dirty="0">
                <a:latin typeface="Comic Sans MS" panose="030F0702030302020204" pitchFamily="66" charset="0"/>
                <a:cs typeface="Arial"/>
              </a:rPr>
              <a:t>maintain </a:t>
            </a:r>
            <a:r>
              <a:rPr sz="2200" spc="-50" dirty="0">
                <a:latin typeface="Comic Sans MS" panose="030F0702030302020204" pitchFamily="66" charset="0"/>
                <a:cs typeface="Arial"/>
              </a:rPr>
              <a:t>quality  </a:t>
            </a:r>
            <a:r>
              <a:rPr sz="2200" spc="-100" dirty="0">
                <a:latin typeface="Comic Sans MS" panose="030F0702030302020204" pitchFamily="66" charset="0"/>
                <a:cs typeface="Arial"/>
              </a:rPr>
              <a:t>and</a:t>
            </a:r>
            <a:r>
              <a:rPr sz="2200" spc="-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235" dirty="0">
                <a:latin typeface="Comic Sans MS" panose="030F0702030302020204" pitchFamily="66" charset="0"/>
                <a:cs typeface="Arial"/>
              </a:rPr>
              <a:t>cost?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marR="351790" indent="-274320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200" spc="-105" dirty="0">
                <a:latin typeface="Comic Sans MS" panose="030F0702030302020204" pitchFamily="66" charset="0"/>
                <a:cs typeface="Arial"/>
              </a:rPr>
              <a:t>there </a:t>
            </a:r>
            <a:r>
              <a:rPr sz="2200" spc="-120" dirty="0">
                <a:latin typeface="Comic Sans MS" panose="030F0702030302020204" pitchFamily="66" charset="0"/>
                <a:cs typeface="Arial"/>
              </a:rPr>
              <a:t>any </a:t>
            </a:r>
            <a:r>
              <a:rPr sz="2200" spc="-225" dirty="0">
                <a:latin typeface="Comic Sans MS" panose="030F0702030302020204" pitchFamily="66" charset="0"/>
                <a:cs typeface="Arial"/>
              </a:rPr>
              <a:t>venues </a:t>
            </a:r>
            <a:r>
              <a:rPr sz="2200" spc="-90" dirty="0">
                <a:latin typeface="Comic Sans MS" panose="030F0702030302020204" pitchFamily="66" charset="0"/>
                <a:cs typeface="Arial"/>
              </a:rPr>
              <a:t>like </a:t>
            </a:r>
            <a:r>
              <a:rPr sz="2200" spc="-190" dirty="0">
                <a:latin typeface="Comic Sans MS" panose="030F0702030302020204" pitchFamily="66" charset="0"/>
                <a:cs typeface="Arial"/>
              </a:rPr>
              <a:t>Gyms, </a:t>
            </a:r>
            <a:r>
              <a:rPr sz="2200" spc="-155" dirty="0">
                <a:latin typeface="Comic Sans MS" panose="030F0702030302020204" pitchFamily="66" charset="0"/>
                <a:cs typeface="Arial"/>
              </a:rPr>
              <a:t>Entertainmnet </a:t>
            </a:r>
            <a:r>
              <a:rPr sz="2200" spc="-204" dirty="0">
                <a:latin typeface="Comic Sans MS" panose="030F0702030302020204" pitchFamily="66" charset="0"/>
                <a:cs typeface="Arial"/>
              </a:rPr>
              <a:t>zones, </a:t>
            </a:r>
            <a:r>
              <a:rPr sz="2200" spc="-195" dirty="0">
                <a:latin typeface="Comic Sans MS" panose="030F0702030302020204" pitchFamily="66" charset="0"/>
                <a:cs typeface="Arial"/>
              </a:rPr>
              <a:t>Parks </a:t>
            </a:r>
            <a:r>
              <a:rPr sz="2200" spc="-135" dirty="0">
                <a:latin typeface="Comic Sans MS" panose="030F0702030302020204" pitchFamily="66" charset="0"/>
                <a:cs typeface="Arial"/>
              </a:rPr>
              <a:t>etc  </a:t>
            </a:r>
            <a:r>
              <a:rPr sz="2200" spc="-90" dirty="0">
                <a:latin typeface="Comic Sans MS" panose="030F0702030302020204" pitchFamily="66" charset="0"/>
                <a:cs typeface="Arial"/>
              </a:rPr>
              <a:t>nearby 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where </a:t>
            </a:r>
            <a:r>
              <a:rPr sz="2200" spc="-45" dirty="0">
                <a:latin typeface="Comic Sans MS" panose="030F0702030302020204" pitchFamily="66" charset="0"/>
                <a:cs typeface="Arial"/>
              </a:rPr>
              <a:t>floating </a:t>
            </a:r>
            <a:r>
              <a:rPr sz="2200" spc="-85" dirty="0">
                <a:latin typeface="Comic Sans MS" panose="030F0702030302020204" pitchFamily="66" charset="0"/>
                <a:cs typeface="Arial"/>
              </a:rPr>
              <a:t>population </a:t>
            </a:r>
            <a:r>
              <a:rPr sz="2200" spc="-19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high</a:t>
            </a:r>
            <a:r>
              <a:rPr sz="2200" spc="1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etc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latin typeface="Comic Sans MS" panose="030F0702030302020204" pitchFamily="66" charset="0"/>
                <a:cs typeface="Arial"/>
              </a:rPr>
              <a:t>Who </a:t>
            </a:r>
            <a:r>
              <a:rPr sz="2200" spc="-55" dirty="0">
                <a:latin typeface="Comic Sans MS" panose="030F0702030302020204" pitchFamily="66" charset="0"/>
                <a:cs typeface="Arial"/>
              </a:rPr>
              <a:t>are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200" spc="-135" dirty="0">
                <a:latin typeface="Comic Sans MS" panose="030F0702030302020204" pitchFamily="66" charset="0"/>
                <a:cs typeface="Arial"/>
              </a:rPr>
              <a:t>competitors  in </a:t>
            </a:r>
            <a:r>
              <a:rPr sz="2200" spc="-80" dirty="0">
                <a:latin typeface="Comic Sans MS" panose="030F0702030302020204" pitchFamily="66" charset="0"/>
                <a:cs typeface="Arial"/>
              </a:rPr>
              <a:t>that</a:t>
            </a:r>
            <a:r>
              <a:rPr sz="2200" spc="15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35" dirty="0">
                <a:latin typeface="Comic Sans MS" panose="030F0702030302020204" pitchFamily="66" charset="0"/>
                <a:cs typeface="Arial"/>
              </a:rPr>
              <a:t>location?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90" dirty="0">
                <a:latin typeface="Comic Sans MS" panose="030F0702030302020204" pitchFamily="66" charset="0"/>
                <a:cs typeface="Arial"/>
              </a:rPr>
              <a:t>Cuisine  </a:t>
            </a:r>
            <a:r>
              <a:rPr sz="2200" spc="-125" dirty="0">
                <a:latin typeface="Comic Sans MS" panose="030F0702030302020204" pitchFamily="66" charset="0"/>
                <a:cs typeface="Arial"/>
              </a:rPr>
              <a:t>served </a:t>
            </a:r>
            <a:r>
              <a:rPr sz="2200" spc="484" dirty="0">
                <a:latin typeface="Comic Sans MS" panose="030F0702030302020204" pitchFamily="66" charset="0"/>
                <a:cs typeface="Arial"/>
              </a:rPr>
              <a:t>/ </a:t>
            </a:r>
            <a:r>
              <a:rPr sz="2200" spc="-200" dirty="0">
                <a:latin typeface="Comic Sans MS" panose="030F0702030302020204" pitchFamily="66" charset="0"/>
                <a:cs typeface="Arial"/>
              </a:rPr>
              <a:t>Menu </a:t>
            </a:r>
            <a:r>
              <a:rPr sz="2200" spc="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200" spc="-3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30" dirty="0">
                <a:latin typeface="Comic Sans MS" panose="030F0702030302020204" pitchFamily="66" charset="0"/>
                <a:cs typeface="Arial"/>
              </a:rPr>
              <a:t>competitors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45" dirty="0">
                <a:latin typeface="Comic Sans MS" panose="030F0702030302020204" pitchFamily="66" charset="0"/>
                <a:cs typeface="Arial"/>
              </a:rPr>
              <a:t>Segmentation </a:t>
            </a:r>
            <a:r>
              <a:rPr sz="2200" spc="-5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200" spc="-140" dirty="0">
                <a:latin typeface="Comic Sans MS" panose="030F0702030302020204" pitchFamily="66" charset="0"/>
                <a:cs typeface="Arial"/>
              </a:rPr>
              <a:t>the</a:t>
            </a:r>
            <a:r>
              <a:rPr sz="2200" spc="21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75" dirty="0">
                <a:latin typeface="Comic Sans MS" panose="030F0702030302020204" pitchFamily="66" charset="0"/>
                <a:cs typeface="Arial"/>
              </a:rPr>
              <a:t>Borough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0" dirty="0">
                <a:latin typeface="Comic Sans MS" panose="030F0702030302020204" pitchFamily="66" charset="0"/>
                <a:cs typeface="Arial"/>
              </a:rPr>
              <a:t>Untapped</a:t>
            </a:r>
            <a:r>
              <a:rPr sz="2200" spc="-30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50" dirty="0">
                <a:latin typeface="Comic Sans MS" panose="030F0702030302020204" pitchFamily="66" charset="0"/>
                <a:cs typeface="Arial"/>
              </a:rPr>
              <a:t>markets</a:t>
            </a:r>
            <a:endParaRPr sz="2200" dirty="0">
              <a:latin typeface="Comic Sans MS" panose="030F0702030302020204" pitchFamily="66" charset="0"/>
              <a:cs typeface="Arial"/>
            </a:endParaRPr>
          </a:p>
          <a:p>
            <a:pPr marL="286385" marR="4875530" indent="-274320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95" dirty="0">
                <a:latin typeface="Comic Sans MS" panose="030F0702030302020204" pitchFamily="66" charset="0"/>
                <a:cs typeface="Arial"/>
              </a:rPr>
              <a:t>Saturated </a:t>
            </a:r>
            <a:r>
              <a:rPr sz="2200" spc="-150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200" spc="-135" dirty="0">
                <a:latin typeface="Comic Sans MS" panose="030F0702030302020204" pitchFamily="66" charset="0"/>
                <a:cs typeface="Arial"/>
              </a:rPr>
              <a:t>etc  </a:t>
            </a:r>
            <a:r>
              <a:rPr sz="2200" spc="-26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200" spc="-105" dirty="0">
                <a:latin typeface="Comic Sans MS" panose="030F0702030302020204" pitchFamily="66" charset="0"/>
                <a:cs typeface="Arial"/>
              </a:rPr>
              <a:t>list </a:t>
            </a:r>
            <a:r>
              <a:rPr sz="2200" spc="-185" dirty="0">
                <a:latin typeface="Comic Sans MS" panose="030F0702030302020204" pitchFamily="66" charset="0"/>
                <a:cs typeface="Arial"/>
              </a:rPr>
              <a:t>can </a:t>
            </a:r>
            <a:r>
              <a:rPr sz="2200" spc="-75" dirty="0">
                <a:latin typeface="Comic Sans MS" panose="030F0702030302020204" pitchFamily="66" charset="0"/>
                <a:cs typeface="Arial"/>
              </a:rPr>
              <a:t>go</a:t>
            </a:r>
            <a:r>
              <a:rPr sz="2200" spc="-1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200" spc="-160" dirty="0">
                <a:latin typeface="Comic Sans MS" panose="030F0702030302020204" pitchFamily="66" charset="0"/>
                <a:cs typeface="Arial"/>
              </a:rPr>
              <a:t>on...</a:t>
            </a:r>
            <a:endParaRPr sz="2200" dirty="0">
              <a:latin typeface="Comic Sans MS" panose="030F0702030302020204" pitchFamily="66" charset="0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1496"/>
              <a:ext cx="383133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414260" y="1321308"/>
              <a:ext cx="104139" cy="285115"/>
            </a:xfrm>
            <a:custGeom>
              <a:avLst/>
              <a:gdLst/>
              <a:ahLst/>
              <a:cxnLst/>
              <a:rect l="l" t="t" r="r" b="b"/>
              <a:pathLst>
                <a:path w="104140" h="285115">
                  <a:moveTo>
                    <a:pt x="103632" y="284988"/>
                  </a:moveTo>
                  <a:lnTo>
                    <a:pt x="41148" y="284988"/>
                  </a:lnTo>
                  <a:lnTo>
                    <a:pt x="41148" y="51816"/>
                  </a:lnTo>
                  <a:lnTo>
                    <a:pt x="0" y="51816"/>
                  </a:lnTo>
                  <a:lnTo>
                    <a:pt x="10668" y="0"/>
                  </a:lnTo>
                  <a:lnTo>
                    <a:pt x="103632" y="0"/>
                  </a:lnTo>
                  <a:lnTo>
                    <a:pt x="103632" y="28498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06640" y="1315212"/>
              <a:ext cx="117475" cy="297180"/>
            </a:xfrm>
            <a:custGeom>
              <a:avLst/>
              <a:gdLst/>
              <a:ahLst/>
              <a:cxnLst/>
              <a:rect l="l" t="t" r="r" b="b"/>
              <a:pathLst>
                <a:path w="117475" h="297180">
                  <a:moveTo>
                    <a:pt x="41148" y="65532"/>
                  </a:moveTo>
                  <a:lnTo>
                    <a:pt x="4572" y="65532"/>
                  </a:lnTo>
                  <a:lnTo>
                    <a:pt x="0" y="60960"/>
                  </a:lnTo>
                  <a:lnTo>
                    <a:pt x="0" y="56388"/>
                  </a:lnTo>
                  <a:lnTo>
                    <a:pt x="10668" y="4572"/>
                  </a:lnTo>
                  <a:lnTo>
                    <a:pt x="12192" y="1524"/>
                  </a:lnTo>
                  <a:lnTo>
                    <a:pt x="15240" y="0"/>
                  </a:lnTo>
                  <a:lnTo>
                    <a:pt x="114300" y="0"/>
                  </a:lnTo>
                  <a:lnTo>
                    <a:pt x="117348" y="3048"/>
                  </a:lnTo>
                  <a:lnTo>
                    <a:pt x="117348" y="6096"/>
                  </a:lnTo>
                  <a:lnTo>
                    <a:pt x="103632" y="6096"/>
                  </a:lnTo>
                  <a:lnTo>
                    <a:pt x="103632" y="7620"/>
                  </a:lnTo>
                  <a:lnTo>
                    <a:pt x="24384" y="7620"/>
                  </a:lnTo>
                  <a:lnTo>
                    <a:pt x="18288" y="13716"/>
                  </a:lnTo>
                  <a:lnTo>
                    <a:pt x="23128" y="13716"/>
                  </a:lnTo>
                  <a:lnTo>
                    <a:pt x="15284" y="51816"/>
                  </a:lnTo>
                  <a:lnTo>
                    <a:pt x="7620" y="51816"/>
                  </a:lnTo>
                  <a:lnTo>
                    <a:pt x="13716" y="59436"/>
                  </a:lnTo>
                  <a:lnTo>
                    <a:pt x="41148" y="59436"/>
                  </a:lnTo>
                  <a:lnTo>
                    <a:pt x="41148" y="65532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103632" y="6096"/>
                  </a:lnTo>
                  <a:lnTo>
                    <a:pt x="111252" y="13716"/>
                  </a:lnTo>
                  <a:lnTo>
                    <a:pt x="117348" y="13716"/>
                  </a:lnTo>
                  <a:lnTo>
                    <a:pt x="117348" y="283464"/>
                  </a:lnTo>
                  <a:lnTo>
                    <a:pt x="11125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13716"/>
                  </a:moveTo>
                  <a:lnTo>
                    <a:pt x="111252" y="13716"/>
                  </a:lnTo>
                  <a:lnTo>
                    <a:pt x="103632" y="6096"/>
                  </a:lnTo>
                  <a:lnTo>
                    <a:pt x="117348" y="6096"/>
                  </a:lnTo>
                  <a:lnTo>
                    <a:pt x="117348" y="13716"/>
                  </a:lnTo>
                  <a:close/>
                </a:path>
                <a:path w="117475" h="297180">
                  <a:moveTo>
                    <a:pt x="23128" y="13716"/>
                  </a:moveTo>
                  <a:lnTo>
                    <a:pt x="18288" y="13716"/>
                  </a:lnTo>
                  <a:lnTo>
                    <a:pt x="24384" y="7620"/>
                  </a:lnTo>
                  <a:lnTo>
                    <a:pt x="23128" y="13716"/>
                  </a:lnTo>
                  <a:close/>
                </a:path>
                <a:path w="117475" h="297180">
                  <a:moveTo>
                    <a:pt x="103632" y="13716"/>
                  </a:moveTo>
                  <a:lnTo>
                    <a:pt x="23128" y="13716"/>
                  </a:lnTo>
                  <a:lnTo>
                    <a:pt x="24384" y="7620"/>
                  </a:lnTo>
                  <a:lnTo>
                    <a:pt x="103632" y="7620"/>
                  </a:lnTo>
                  <a:lnTo>
                    <a:pt x="103632" y="13716"/>
                  </a:lnTo>
                  <a:close/>
                </a:path>
                <a:path w="117475" h="297180">
                  <a:moveTo>
                    <a:pt x="13716" y="59436"/>
                  </a:moveTo>
                  <a:lnTo>
                    <a:pt x="7620" y="51816"/>
                  </a:lnTo>
                  <a:lnTo>
                    <a:pt x="15284" y="51816"/>
                  </a:lnTo>
                  <a:lnTo>
                    <a:pt x="13716" y="59436"/>
                  </a:lnTo>
                  <a:close/>
                </a:path>
                <a:path w="117475" h="297180">
                  <a:moveTo>
                    <a:pt x="41148" y="59436"/>
                  </a:moveTo>
                  <a:lnTo>
                    <a:pt x="13716" y="59436"/>
                  </a:lnTo>
                  <a:lnTo>
                    <a:pt x="15284" y="51816"/>
                  </a:lnTo>
                  <a:lnTo>
                    <a:pt x="51816" y="51816"/>
                  </a:lnTo>
                  <a:lnTo>
                    <a:pt x="54864" y="54864"/>
                  </a:lnTo>
                  <a:lnTo>
                    <a:pt x="54864" y="57912"/>
                  </a:lnTo>
                  <a:lnTo>
                    <a:pt x="41148" y="57912"/>
                  </a:lnTo>
                  <a:lnTo>
                    <a:pt x="41148" y="59436"/>
                  </a:lnTo>
                  <a:close/>
                </a:path>
                <a:path w="117475" h="297180">
                  <a:moveTo>
                    <a:pt x="114300" y="297180"/>
                  </a:moveTo>
                  <a:lnTo>
                    <a:pt x="44196" y="297180"/>
                  </a:lnTo>
                  <a:lnTo>
                    <a:pt x="41148" y="294132"/>
                  </a:lnTo>
                  <a:lnTo>
                    <a:pt x="41148" y="57912"/>
                  </a:lnTo>
                  <a:lnTo>
                    <a:pt x="48768" y="65532"/>
                  </a:lnTo>
                  <a:lnTo>
                    <a:pt x="54864" y="65532"/>
                  </a:lnTo>
                  <a:lnTo>
                    <a:pt x="54864" y="283464"/>
                  </a:lnTo>
                  <a:lnTo>
                    <a:pt x="48768" y="283464"/>
                  </a:lnTo>
                  <a:lnTo>
                    <a:pt x="54864" y="291084"/>
                  </a:lnTo>
                  <a:lnTo>
                    <a:pt x="117348" y="291084"/>
                  </a:lnTo>
                  <a:lnTo>
                    <a:pt x="117348" y="294132"/>
                  </a:lnTo>
                  <a:lnTo>
                    <a:pt x="114300" y="297180"/>
                  </a:lnTo>
                  <a:close/>
                </a:path>
                <a:path w="117475" h="297180">
                  <a:moveTo>
                    <a:pt x="54864" y="65532"/>
                  </a:moveTo>
                  <a:lnTo>
                    <a:pt x="48768" y="65532"/>
                  </a:lnTo>
                  <a:lnTo>
                    <a:pt x="41148" y="57912"/>
                  </a:lnTo>
                  <a:lnTo>
                    <a:pt x="54864" y="57912"/>
                  </a:lnTo>
                  <a:lnTo>
                    <a:pt x="54864" y="65532"/>
                  </a:lnTo>
                  <a:close/>
                </a:path>
                <a:path w="117475" h="297180">
                  <a:moveTo>
                    <a:pt x="54864" y="291084"/>
                  </a:moveTo>
                  <a:lnTo>
                    <a:pt x="48768" y="283464"/>
                  </a:lnTo>
                  <a:lnTo>
                    <a:pt x="54864" y="283464"/>
                  </a:lnTo>
                  <a:lnTo>
                    <a:pt x="54864" y="291084"/>
                  </a:lnTo>
                  <a:close/>
                </a:path>
                <a:path w="117475" h="297180">
                  <a:moveTo>
                    <a:pt x="103632" y="291084"/>
                  </a:moveTo>
                  <a:lnTo>
                    <a:pt x="54864" y="291084"/>
                  </a:lnTo>
                  <a:lnTo>
                    <a:pt x="54864" y="283464"/>
                  </a:lnTo>
                  <a:lnTo>
                    <a:pt x="103632" y="283464"/>
                  </a:lnTo>
                  <a:lnTo>
                    <a:pt x="103632" y="291084"/>
                  </a:lnTo>
                  <a:close/>
                </a:path>
                <a:path w="117475" h="297180">
                  <a:moveTo>
                    <a:pt x="117348" y="291084"/>
                  </a:moveTo>
                  <a:lnTo>
                    <a:pt x="103632" y="291084"/>
                  </a:lnTo>
                  <a:lnTo>
                    <a:pt x="111252" y="283464"/>
                  </a:lnTo>
                  <a:lnTo>
                    <a:pt x="117348" y="283464"/>
                  </a:lnTo>
                  <a:lnTo>
                    <a:pt x="117348" y="29108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50900" y="2409825"/>
            <a:ext cx="9372600" cy="1924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-1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b="1" i="1" spc="-50" dirty="0">
                <a:latin typeface="Comic Sans MS" panose="030F0702030302020204" pitchFamily="66" charset="0"/>
                <a:cs typeface="Arial"/>
              </a:rPr>
              <a:t>1 </a:t>
            </a:r>
            <a:r>
              <a:rPr sz="2000" b="1" i="1" spc="-250" dirty="0">
                <a:latin typeface="Comic Sans MS" panose="030F0702030302020204" pitchFamily="66" charset="0"/>
                <a:cs typeface="Arial"/>
              </a:rPr>
              <a:t>: </a:t>
            </a:r>
            <a:r>
              <a:rPr sz="2000" spc="-90" dirty="0">
                <a:latin typeface="Comic Sans MS" panose="030F0702030302020204" pitchFamily="66" charset="0"/>
                <a:cs typeface="Arial"/>
              </a:rPr>
              <a:t>Neighborhood </a:t>
            </a:r>
            <a:r>
              <a:rPr sz="2000" spc="-200" dirty="0">
                <a:latin typeface="Comic Sans MS" panose="030F0702030302020204" pitchFamily="66" charset="0"/>
                <a:cs typeface="Arial"/>
              </a:rPr>
              <a:t>has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spc="-35" dirty="0">
                <a:latin typeface="Comic Sans MS" panose="030F0702030302020204" pitchFamily="66" charset="0"/>
                <a:cs typeface="Arial"/>
              </a:rPr>
              <a:t>total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5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boroughs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306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neighborhoods. 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In 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order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segment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neighborhoods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explore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them,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we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will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essentially 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need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dataset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that </a:t>
            </a:r>
            <a:r>
              <a:rPr sz="2000" spc="-150" dirty="0">
                <a:latin typeface="Comic Sans MS" panose="030F0702030302020204" pitchFamily="66" charset="0"/>
                <a:cs typeface="Arial"/>
              </a:rPr>
              <a:t>contains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5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boroughs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neighborhoods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that 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exist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in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each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borough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well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latitude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longitude </a:t>
            </a:r>
            <a:r>
              <a:rPr sz="2000" spc="-110" dirty="0">
                <a:latin typeface="Comic Sans MS" panose="030F0702030302020204" pitchFamily="66" charset="0"/>
                <a:cs typeface="Arial"/>
              </a:rPr>
              <a:t>coordinates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each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neighborhood.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indent="-274320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29" dirty="0">
                <a:latin typeface="Comic Sans MS" panose="030F0702030302020204" pitchFamily="66" charset="0"/>
                <a:cs typeface="Arial"/>
              </a:rPr>
              <a:t>This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dataset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exists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30" dirty="0">
                <a:latin typeface="Comic Sans MS" panose="030F0702030302020204" pitchFamily="66" charset="0"/>
                <a:cs typeface="Arial"/>
              </a:rPr>
              <a:t>free </a:t>
            </a:r>
            <a:r>
              <a:rPr sz="2000" spc="-165" dirty="0">
                <a:latin typeface="Comic Sans MS" panose="030F0702030302020204" pitchFamily="66" charset="0"/>
                <a:cs typeface="Arial"/>
              </a:rPr>
              <a:t>on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web. </a:t>
            </a:r>
            <a:r>
              <a:rPr sz="2000" spc="-180" dirty="0">
                <a:latin typeface="Comic Sans MS" panose="030F0702030302020204" pitchFamily="66" charset="0"/>
                <a:cs typeface="Arial"/>
              </a:rPr>
              <a:t>Link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dataset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: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45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https://geo.nyu.edu/catalog/nyu_2451_34572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78481" y="4848225"/>
            <a:ext cx="4328159" cy="22418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6068"/>
              <a:ext cx="1034796" cy="30607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97680" y="1301496"/>
              <a:ext cx="2630424" cy="315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85304" y="1315212"/>
              <a:ext cx="201295" cy="291465"/>
            </a:xfrm>
            <a:custGeom>
              <a:avLst/>
              <a:gdLst/>
              <a:ahLst/>
              <a:cxnLst/>
              <a:rect l="l" t="t" r="r" b="b"/>
              <a:pathLst>
                <a:path w="201295" h="291465">
                  <a:moveTo>
                    <a:pt x="201167" y="291084"/>
                  </a:moveTo>
                  <a:lnTo>
                    <a:pt x="3047" y="291084"/>
                  </a:lnTo>
                  <a:lnTo>
                    <a:pt x="109394" y="154495"/>
                  </a:lnTo>
                  <a:lnTo>
                    <a:pt x="117728" y="142494"/>
                  </a:lnTo>
                  <a:lnTo>
                    <a:pt x="136397" y="105918"/>
                  </a:lnTo>
                  <a:lnTo>
                    <a:pt x="138683" y="89916"/>
                  </a:lnTo>
                  <a:lnTo>
                    <a:pt x="138088" y="82200"/>
                  </a:lnTo>
                  <a:lnTo>
                    <a:pt x="108299" y="52411"/>
                  </a:lnTo>
                  <a:lnTo>
                    <a:pt x="100583" y="51816"/>
                  </a:lnTo>
                  <a:lnTo>
                    <a:pt x="92011" y="52673"/>
                  </a:lnTo>
                  <a:lnTo>
                    <a:pt x="66865" y="82867"/>
                  </a:lnTo>
                  <a:lnTo>
                    <a:pt x="64007" y="108204"/>
                  </a:lnTo>
                  <a:lnTo>
                    <a:pt x="0" y="108204"/>
                  </a:lnTo>
                  <a:lnTo>
                    <a:pt x="7810" y="62103"/>
                  </a:lnTo>
                  <a:lnTo>
                    <a:pt x="30479" y="27432"/>
                  </a:lnTo>
                  <a:lnTo>
                    <a:pt x="65150" y="6858"/>
                  </a:lnTo>
                  <a:lnTo>
                    <a:pt x="106679" y="0"/>
                  </a:lnTo>
                  <a:lnTo>
                    <a:pt x="126396" y="1452"/>
                  </a:lnTo>
                  <a:lnTo>
                    <a:pt x="175259" y="24384"/>
                  </a:lnTo>
                  <a:lnTo>
                    <a:pt x="199477" y="68318"/>
                  </a:lnTo>
                  <a:lnTo>
                    <a:pt x="201167" y="86868"/>
                  </a:lnTo>
                  <a:lnTo>
                    <a:pt x="199191" y="105727"/>
                  </a:lnTo>
                  <a:lnTo>
                    <a:pt x="183808" y="146875"/>
                  </a:lnTo>
                  <a:lnTo>
                    <a:pt x="153923" y="193548"/>
                  </a:lnTo>
                  <a:lnTo>
                    <a:pt x="128015" y="228600"/>
                  </a:lnTo>
                  <a:lnTo>
                    <a:pt x="120395" y="237744"/>
                  </a:lnTo>
                  <a:lnTo>
                    <a:pt x="201167" y="237744"/>
                  </a:lnTo>
                  <a:lnTo>
                    <a:pt x="201167" y="291084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79208" y="1307592"/>
              <a:ext cx="215265" cy="304800"/>
            </a:xfrm>
            <a:custGeom>
              <a:avLst/>
              <a:gdLst/>
              <a:ahLst/>
              <a:cxnLst/>
              <a:rect l="l" t="t" r="r" b="b"/>
              <a:pathLst>
                <a:path w="215265" h="304800">
                  <a:moveTo>
                    <a:pt x="73152" y="121920"/>
                  </a:moveTo>
                  <a:lnTo>
                    <a:pt x="3048" y="121920"/>
                  </a:lnTo>
                  <a:lnTo>
                    <a:pt x="0" y="118872"/>
                  </a:lnTo>
                  <a:lnTo>
                    <a:pt x="0" y="102108"/>
                  </a:lnTo>
                  <a:lnTo>
                    <a:pt x="1524" y="89916"/>
                  </a:lnTo>
                  <a:lnTo>
                    <a:pt x="4572" y="79248"/>
                  </a:lnTo>
                  <a:lnTo>
                    <a:pt x="7620" y="67056"/>
                  </a:lnTo>
                  <a:lnTo>
                    <a:pt x="39624" y="22860"/>
                  </a:lnTo>
                  <a:lnTo>
                    <a:pt x="89916" y="1524"/>
                  </a:lnTo>
                  <a:lnTo>
                    <a:pt x="100584" y="0"/>
                  </a:lnTo>
                  <a:lnTo>
                    <a:pt x="123444" y="0"/>
                  </a:lnTo>
                  <a:lnTo>
                    <a:pt x="132588" y="1524"/>
                  </a:lnTo>
                  <a:lnTo>
                    <a:pt x="143256" y="3048"/>
                  </a:lnTo>
                  <a:lnTo>
                    <a:pt x="152400" y="6096"/>
                  </a:lnTo>
                  <a:lnTo>
                    <a:pt x="167640" y="13716"/>
                  </a:lnTo>
                  <a:lnTo>
                    <a:pt x="102108" y="13716"/>
                  </a:lnTo>
                  <a:lnTo>
                    <a:pt x="92964" y="15240"/>
                  </a:lnTo>
                  <a:lnTo>
                    <a:pt x="82296" y="16764"/>
                  </a:lnTo>
                  <a:lnTo>
                    <a:pt x="73152" y="19812"/>
                  </a:lnTo>
                  <a:lnTo>
                    <a:pt x="65532" y="24384"/>
                  </a:lnTo>
                  <a:lnTo>
                    <a:pt x="56388" y="28956"/>
                  </a:lnTo>
                  <a:lnTo>
                    <a:pt x="24384" y="62484"/>
                  </a:lnTo>
                  <a:lnTo>
                    <a:pt x="13716" y="103632"/>
                  </a:lnTo>
                  <a:lnTo>
                    <a:pt x="13716" y="108204"/>
                  </a:lnTo>
                  <a:lnTo>
                    <a:pt x="6096" y="108204"/>
                  </a:lnTo>
                  <a:lnTo>
                    <a:pt x="13716" y="115824"/>
                  </a:lnTo>
                  <a:lnTo>
                    <a:pt x="76200" y="115824"/>
                  </a:lnTo>
                  <a:lnTo>
                    <a:pt x="76200" y="118872"/>
                  </a:lnTo>
                  <a:lnTo>
                    <a:pt x="73152" y="121920"/>
                  </a:lnTo>
                  <a:close/>
                </a:path>
                <a:path w="215265" h="304800">
                  <a:moveTo>
                    <a:pt x="201168" y="251460"/>
                  </a:moveTo>
                  <a:lnTo>
                    <a:pt x="123444" y="251460"/>
                  </a:lnTo>
                  <a:lnTo>
                    <a:pt x="120396" y="248412"/>
                  </a:lnTo>
                  <a:lnTo>
                    <a:pt x="118872" y="245364"/>
                  </a:lnTo>
                  <a:lnTo>
                    <a:pt x="118872" y="242316"/>
                  </a:lnTo>
                  <a:lnTo>
                    <a:pt x="120396" y="240792"/>
                  </a:lnTo>
                  <a:lnTo>
                    <a:pt x="143256" y="213360"/>
                  </a:lnTo>
                  <a:lnTo>
                    <a:pt x="149352" y="205740"/>
                  </a:lnTo>
                  <a:lnTo>
                    <a:pt x="153924" y="198120"/>
                  </a:lnTo>
                  <a:lnTo>
                    <a:pt x="170688" y="172212"/>
                  </a:lnTo>
                  <a:lnTo>
                    <a:pt x="193548" y="131064"/>
                  </a:lnTo>
                  <a:lnTo>
                    <a:pt x="199644" y="112776"/>
                  </a:lnTo>
                  <a:lnTo>
                    <a:pt x="199644" y="103632"/>
                  </a:lnTo>
                  <a:lnTo>
                    <a:pt x="201168" y="94488"/>
                  </a:lnTo>
                  <a:lnTo>
                    <a:pt x="201168" y="85344"/>
                  </a:lnTo>
                  <a:lnTo>
                    <a:pt x="198120" y="70104"/>
                  </a:lnTo>
                  <a:lnTo>
                    <a:pt x="176784" y="36576"/>
                  </a:lnTo>
                  <a:lnTo>
                    <a:pt x="163068" y="27432"/>
                  </a:lnTo>
                  <a:lnTo>
                    <a:pt x="156972" y="22860"/>
                  </a:lnTo>
                  <a:lnTo>
                    <a:pt x="149352" y="19812"/>
                  </a:lnTo>
                  <a:lnTo>
                    <a:pt x="140208" y="16764"/>
                  </a:lnTo>
                  <a:lnTo>
                    <a:pt x="121920" y="13716"/>
                  </a:lnTo>
                  <a:lnTo>
                    <a:pt x="167640" y="13716"/>
                  </a:lnTo>
                  <a:lnTo>
                    <a:pt x="170688" y="15240"/>
                  </a:lnTo>
                  <a:lnTo>
                    <a:pt x="178308" y="19812"/>
                  </a:lnTo>
                  <a:lnTo>
                    <a:pt x="185928" y="25908"/>
                  </a:lnTo>
                  <a:lnTo>
                    <a:pt x="192024" y="33528"/>
                  </a:lnTo>
                  <a:lnTo>
                    <a:pt x="198120" y="39624"/>
                  </a:lnTo>
                  <a:lnTo>
                    <a:pt x="202692" y="48768"/>
                  </a:lnTo>
                  <a:lnTo>
                    <a:pt x="207264" y="56388"/>
                  </a:lnTo>
                  <a:lnTo>
                    <a:pt x="213360" y="74676"/>
                  </a:lnTo>
                  <a:lnTo>
                    <a:pt x="213360" y="83820"/>
                  </a:lnTo>
                  <a:lnTo>
                    <a:pt x="214884" y="92964"/>
                  </a:lnTo>
                  <a:lnTo>
                    <a:pt x="210312" y="124968"/>
                  </a:lnTo>
                  <a:lnTo>
                    <a:pt x="196596" y="156972"/>
                  </a:lnTo>
                  <a:lnTo>
                    <a:pt x="190500" y="169164"/>
                  </a:lnTo>
                  <a:lnTo>
                    <a:pt x="182880" y="179832"/>
                  </a:lnTo>
                  <a:lnTo>
                    <a:pt x="164592" y="205740"/>
                  </a:lnTo>
                  <a:lnTo>
                    <a:pt x="160020" y="213360"/>
                  </a:lnTo>
                  <a:lnTo>
                    <a:pt x="153924" y="220980"/>
                  </a:lnTo>
                  <a:lnTo>
                    <a:pt x="146304" y="230124"/>
                  </a:lnTo>
                  <a:lnTo>
                    <a:pt x="141224" y="237744"/>
                  </a:lnTo>
                  <a:lnTo>
                    <a:pt x="126492" y="237744"/>
                  </a:lnTo>
                  <a:lnTo>
                    <a:pt x="131064" y="249936"/>
                  </a:lnTo>
                  <a:lnTo>
                    <a:pt x="201168" y="249936"/>
                  </a:lnTo>
                  <a:lnTo>
                    <a:pt x="201168" y="251460"/>
                  </a:lnTo>
                  <a:close/>
                </a:path>
                <a:path w="215265" h="304800">
                  <a:moveTo>
                    <a:pt x="62484" y="114300"/>
                  </a:moveTo>
                  <a:lnTo>
                    <a:pt x="64008" y="100584"/>
                  </a:lnTo>
                  <a:lnTo>
                    <a:pt x="67056" y="88392"/>
                  </a:lnTo>
                  <a:lnTo>
                    <a:pt x="70104" y="79248"/>
                  </a:lnTo>
                  <a:lnTo>
                    <a:pt x="70104" y="77724"/>
                  </a:lnTo>
                  <a:lnTo>
                    <a:pt x="73152" y="70104"/>
                  </a:lnTo>
                  <a:lnTo>
                    <a:pt x="74676" y="70104"/>
                  </a:lnTo>
                  <a:lnTo>
                    <a:pt x="74676" y="68580"/>
                  </a:lnTo>
                  <a:lnTo>
                    <a:pt x="79248" y="62484"/>
                  </a:lnTo>
                  <a:lnTo>
                    <a:pt x="80772" y="62484"/>
                  </a:lnTo>
                  <a:lnTo>
                    <a:pt x="80772" y="60960"/>
                  </a:lnTo>
                  <a:lnTo>
                    <a:pt x="86868" y="57912"/>
                  </a:lnTo>
                  <a:lnTo>
                    <a:pt x="88392" y="56388"/>
                  </a:lnTo>
                  <a:lnTo>
                    <a:pt x="96012" y="53340"/>
                  </a:lnTo>
                  <a:lnTo>
                    <a:pt x="117348" y="53340"/>
                  </a:lnTo>
                  <a:lnTo>
                    <a:pt x="123444" y="56388"/>
                  </a:lnTo>
                  <a:lnTo>
                    <a:pt x="124968" y="56388"/>
                  </a:lnTo>
                  <a:lnTo>
                    <a:pt x="131064" y="59436"/>
                  </a:lnTo>
                  <a:lnTo>
                    <a:pt x="132588" y="59436"/>
                  </a:lnTo>
                  <a:lnTo>
                    <a:pt x="132588" y="60960"/>
                  </a:lnTo>
                  <a:lnTo>
                    <a:pt x="138684" y="65532"/>
                  </a:lnTo>
                  <a:lnTo>
                    <a:pt x="140208" y="65532"/>
                  </a:lnTo>
                  <a:lnTo>
                    <a:pt x="141351" y="67056"/>
                  </a:lnTo>
                  <a:lnTo>
                    <a:pt x="100584" y="67056"/>
                  </a:lnTo>
                  <a:lnTo>
                    <a:pt x="96774" y="68580"/>
                  </a:lnTo>
                  <a:lnTo>
                    <a:pt x="94488" y="68580"/>
                  </a:lnTo>
                  <a:lnTo>
                    <a:pt x="90424" y="71628"/>
                  </a:lnTo>
                  <a:lnTo>
                    <a:pt x="89916" y="71628"/>
                  </a:lnTo>
                  <a:lnTo>
                    <a:pt x="88392" y="73152"/>
                  </a:lnTo>
                  <a:lnTo>
                    <a:pt x="88773" y="73152"/>
                  </a:lnTo>
                  <a:lnTo>
                    <a:pt x="85344" y="77724"/>
                  </a:lnTo>
                  <a:lnTo>
                    <a:pt x="85953" y="77724"/>
                  </a:lnTo>
                  <a:lnTo>
                    <a:pt x="83210" y="82296"/>
                  </a:lnTo>
                  <a:lnTo>
                    <a:pt x="82296" y="82296"/>
                  </a:lnTo>
                  <a:lnTo>
                    <a:pt x="79248" y="92964"/>
                  </a:lnTo>
                  <a:lnTo>
                    <a:pt x="77724" y="103632"/>
                  </a:lnTo>
                  <a:lnTo>
                    <a:pt x="77152" y="108204"/>
                  </a:lnTo>
                  <a:lnTo>
                    <a:pt x="70104" y="108204"/>
                  </a:lnTo>
                  <a:lnTo>
                    <a:pt x="62484" y="114300"/>
                  </a:lnTo>
                  <a:close/>
                </a:path>
                <a:path w="215265" h="304800">
                  <a:moveTo>
                    <a:pt x="129540" y="76200"/>
                  </a:moveTo>
                  <a:lnTo>
                    <a:pt x="124968" y="71628"/>
                  </a:lnTo>
                  <a:lnTo>
                    <a:pt x="118872" y="68580"/>
                  </a:lnTo>
                  <a:lnTo>
                    <a:pt x="120396" y="68580"/>
                  </a:lnTo>
                  <a:lnTo>
                    <a:pt x="112776" y="67056"/>
                  </a:lnTo>
                  <a:lnTo>
                    <a:pt x="141351" y="67056"/>
                  </a:lnTo>
                  <a:lnTo>
                    <a:pt x="144780" y="71628"/>
                  </a:lnTo>
                  <a:lnTo>
                    <a:pt x="144780" y="73152"/>
                  </a:lnTo>
                  <a:lnTo>
                    <a:pt x="145542" y="74676"/>
                  </a:lnTo>
                  <a:lnTo>
                    <a:pt x="129540" y="74676"/>
                  </a:lnTo>
                  <a:lnTo>
                    <a:pt x="129540" y="76200"/>
                  </a:lnTo>
                  <a:close/>
                </a:path>
                <a:path w="215265" h="304800">
                  <a:moveTo>
                    <a:pt x="92964" y="70104"/>
                  </a:moveTo>
                  <a:lnTo>
                    <a:pt x="94488" y="68580"/>
                  </a:lnTo>
                  <a:lnTo>
                    <a:pt x="96774" y="68580"/>
                  </a:lnTo>
                  <a:lnTo>
                    <a:pt x="92964" y="70104"/>
                  </a:lnTo>
                  <a:close/>
                </a:path>
                <a:path w="215265" h="304800">
                  <a:moveTo>
                    <a:pt x="88392" y="73152"/>
                  </a:moveTo>
                  <a:lnTo>
                    <a:pt x="89916" y="71628"/>
                  </a:lnTo>
                  <a:lnTo>
                    <a:pt x="89262" y="72498"/>
                  </a:lnTo>
                  <a:lnTo>
                    <a:pt x="88392" y="73152"/>
                  </a:lnTo>
                  <a:close/>
                </a:path>
                <a:path w="215265" h="304800">
                  <a:moveTo>
                    <a:pt x="89262" y="72498"/>
                  </a:moveTo>
                  <a:lnTo>
                    <a:pt x="89916" y="71628"/>
                  </a:lnTo>
                  <a:lnTo>
                    <a:pt x="90424" y="71628"/>
                  </a:lnTo>
                  <a:lnTo>
                    <a:pt x="89262" y="72498"/>
                  </a:lnTo>
                  <a:close/>
                </a:path>
                <a:path w="215265" h="304800">
                  <a:moveTo>
                    <a:pt x="88773" y="73152"/>
                  </a:moveTo>
                  <a:lnTo>
                    <a:pt x="88392" y="73152"/>
                  </a:lnTo>
                  <a:lnTo>
                    <a:pt x="89262" y="72498"/>
                  </a:lnTo>
                  <a:lnTo>
                    <a:pt x="88773" y="73152"/>
                  </a:lnTo>
                  <a:close/>
                </a:path>
                <a:path w="215265" h="304800">
                  <a:moveTo>
                    <a:pt x="149352" y="80772"/>
                  </a:moveTo>
                  <a:lnTo>
                    <a:pt x="134112" y="80772"/>
                  </a:lnTo>
                  <a:lnTo>
                    <a:pt x="129540" y="74676"/>
                  </a:lnTo>
                  <a:lnTo>
                    <a:pt x="145542" y="74676"/>
                  </a:lnTo>
                  <a:lnTo>
                    <a:pt x="147828" y="79248"/>
                  </a:lnTo>
                  <a:lnTo>
                    <a:pt x="149352" y="79248"/>
                  </a:lnTo>
                  <a:lnTo>
                    <a:pt x="149352" y="80772"/>
                  </a:lnTo>
                  <a:close/>
                </a:path>
                <a:path w="215265" h="304800">
                  <a:moveTo>
                    <a:pt x="85953" y="77724"/>
                  </a:moveTo>
                  <a:lnTo>
                    <a:pt x="85344" y="77724"/>
                  </a:lnTo>
                  <a:lnTo>
                    <a:pt x="86868" y="76200"/>
                  </a:lnTo>
                  <a:lnTo>
                    <a:pt x="85953" y="77724"/>
                  </a:lnTo>
                  <a:close/>
                </a:path>
                <a:path w="215265" h="304800">
                  <a:moveTo>
                    <a:pt x="135636" y="85344"/>
                  </a:moveTo>
                  <a:lnTo>
                    <a:pt x="132588" y="79248"/>
                  </a:lnTo>
                  <a:lnTo>
                    <a:pt x="134112" y="80772"/>
                  </a:lnTo>
                  <a:lnTo>
                    <a:pt x="149352" y="80772"/>
                  </a:lnTo>
                  <a:lnTo>
                    <a:pt x="149961" y="83820"/>
                  </a:lnTo>
                  <a:lnTo>
                    <a:pt x="135636" y="83820"/>
                  </a:lnTo>
                  <a:lnTo>
                    <a:pt x="135636" y="85344"/>
                  </a:lnTo>
                  <a:close/>
                </a:path>
                <a:path w="215265" h="304800">
                  <a:moveTo>
                    <a:pt x="82296" y="83820"/>
                  </a:moveTo>
                  <a:lnTo>
                    <a:pt x="82296" y="82296"/>
                  </a:lnTo>
                  <a:lnTo>
                    <a:pt x="83210" y="82296"/>
                  </a:lnTo>
                  <a:lnTo>
                    <a:pt x="82296" y="83820"/>
                  </a:lnTo>
                  <a:close/>
                </a:path>
                <a:path w="215265" h="304800">
                  <a:moveTo>
                    <a:pt x="137160" y="91440"/>
                  </a:moveTo>
                  <a:lnTo>
                    <a:pt x="135636" y="83820"/>
                  </a:lnTo>
                  <a:lnTo>
                    <a:pt x="149961" y="83820"/>
                  </a:lnTo>
                  <a:lnTo>
                    <a:pt x="150876" y="88392"/>
                  </a:lnTo>
                  <a:lnTo>
                    <a:pt x="151130" y="89916"/>
                  </a:lnTo>
                  <a:lnTo>
                    <a:pt x="137160" y="89916"/>
                  </a:lnTo>
                  <a:lnTo>
                    <a:pt x="137160" y="91440"/>
                  </a:lnTo>
                  <a:close/>
                </a:path>
                <a:path w="215265" h="304800">
                  <a:moveTo>
                    <a:pt x="211836" y="304800"/>
                  </a:moveTo>
                  <a:lnTo>
                    <a:pt x="6096" y="304800"/>
                  </a:lnTo>
                  <a:lnTo>
                    <a:pt x="3048" y="303276"/>
                  </a:lnTo>
                  <a:lnTo>
                    <a:pt x="3048" y="301752"/>
                  </a:lnTo>
                  <a:lnTo>
                    <a:pt x="1524" y="298704"/>
                  </a:lnTo>
                  <a:lnTo>
                    <a:pt x="1524" y="295656"/>
                  </a:lnTo>
                  <a:lnTo>
                    <a:pt x="3048" y="294132"/>
                  </a:lnTo>
                  <a:lnTo>
                    <a:pt x="100584" y="170688"/>
                  </a:lnTo>
                  <a:lnTo>
                    <a:pt x="109728" y="156972"/>
                  </a:lnTo>
                  <a:lnTo>
                    <a:pt x="118872" y="146304"/>
                  </a:lnTo>
                  <a:lnTo>
                    <a:pt x="124968" y="135636"/>
                  </a:lnTo>
                  <a:lnTo>
                    <a:pt x="129540" y="126492"/>
                  </a:lnTo>
                  <a:lnTo>
                    <a:pt x="134112" y="118872"/>
                  </a:lnTo>
                  <a:lnTo>
                    <a:pt x="137160" y="111252"/>
                  </a:lnTo>
                  <a:lnTo>
                    <a:pt x="137160" y="103632"/>
                  </a:lnTo>
                  <a:lnTo>
                    <a:pt x="138684" y="97536"/>
                  </a:lnTo>
                  <a:lnTo>
                    <a:pt x="137160" y="89916"/>
                  </a:lnTo>
                  <a:lnTo>
                    <a:pt x="151130" y="89916"/>
                  </a:lnTo>
                  <a:lnTo>
                    <a:pt x="152400" y="97536"/>
                  </a:lnTo>
                  <a:lnTo>
                    <a:pt x="149352" y="115824"/>
                  </a:lnTo>
                  <a:lnTo>
                    <a:pt x="146304" y="124968"/>
                  </a:lnTo>
                  <a:lnTo>
                    <a:pt x="137160" y="143256"/>
                  </a:lnTo>
                  <a:lnTo>
                    <a:pt x="129540" y="153924"/>
                  </a:lnTo>
                  <a:lnTo>
                    <a:pt x="121920" y="166116"/>
                  </a:lnTo>
                  <a:lnTo>
                    <a:pt x="111252" y="179832"/>
                  </a:lnTo>
                  <a:lnTo>
                    <a:pt x="23349" y="291084"/>
                  </a:lnTo>
                  <a:lnTo>
                    <a:pt x="9144" y="291084"/>
                  </a:lnTo>
                  <a:lnTo>
                    <a:pt x="13716" y="303276"/>
                  </a:lnTo>
                  <a:lnTo>
                    <a:pt x="213360" y="303276"/>
                  </a:lnTo>
                  <a:lnTo>
                    <a:pt x="211836" y="304800"/>
                  </a:lnTo>
                  <a:close/>
                </a:path>
                <a:path w="215265" h="304800">
                  <a:moveTo>
                    <a:pt x="13716" y="115824"/>
                  </a:moveTo>
                  <a:lnTo>
                    <a:pt x="6096" y="108204"/>
                  </a:lnTo>
                  <a:lnTo>
                    <a:pt x="13716" y="108204"/>
                  </a:lnTo>
                  <a:lnTo>
                    <a:pt x="13716" y="115824"/>
                  </a:lnTo>
                  <a:close/>
                </a:path>
                <a:path w="215265" h="304800">
                  <a:moveTo>
                    <a:pt x="76200" y="115824"/>
                  </a:moveTo>
                  <a:lnTo>
                    <a:pt x="13716" y="115824"/>
                  </a:lnTo>
                  <a:lnTo>
                    <a:pt x="13716" y="108204"/>
                  </a:lnTo>
                  <a:lnTo>
                    <a:pt x="63161" y="108204"/>
                  </a:lnTo>
                  <a:lnTo>
                    <a:pt x="62484" y="114300"/>
                  </a:lnTo>
                  <a:lnTo>
                    <a:pt x="76390" y="114300"/>
                  </a:lnTo>
                  <a:lnTo>
                    <a:pt x="76200" y="115824"/>
                  </a:lnTo>
                  <a:close/>
                </a:path>
                <a:path w="215265" h="304800">
                  <a:moveTo>
                    <a:pt x="76390" y="114300"/>
                  </a:moveTo>
                  <a:lnTo>
                    <a:pt x="62484" y="114300"/>
                  </a:lnTo>
                  <a:lnTo>
                    <a:pt x="70104" y="108204"/>
                  </a:lnTo>
                  <a:lnTo>
                    <a:pt x="77152" y="108204"/>
                  </a:lnTo>
                  <a:lnTo>
                    <a:pt x="76390" y="114300"/>
                  </a:lnTo>
                  <a:close/>
                </a:path>
                <a:path w="215265" h="304800">
                  <a:moveTo>
                    <a:pt x="131064" y="249936"/>
                  </a:moveTo>
                  <a:lnTo>
                    <a:pt x="126492" y="237744"/>
                  </a:lnTo>
                  <a:lnTo>
                    <a:pt x="141224" y="237744"/>
                  </a:lnTo>
                  <a:lnTo>
                    <a:pt x="140208" y="239268"/>
                  </a:lnTo>
                  <a:lnTo>
                    <a:pt x="131064" y="249936"/>
                  </a:lnTo>
                  <a:close/>
                </a:path>
                <a:path w="215265" h="304800">
                  <a:moveTo>
                    <a:pt x="201168" y="249936"/>
                  </a:moveTo>
                  <a:lnTo>
                    <a:pt x="131064" y="249936"/>
                  </a:lnTo>
                  <a:lnTo>
                    <a:pt x="140208" y="239268"/>
                  </a:lnTo>
                  <a:lnTo>
                    <a:pt x="141224" y="237744"/>
                  </a:lnTo>
                  <a:lnTo>
                    <a:pt x="211836" y="237744"/>
                  </a:lnTo>
                  <a:lnTo>
                    <a:pt x="214884" y="240792"/>
                  </a:lnTo>
                  <a:lnTo>
                    <a:pt x="214884" y="245364"/>
                  </a:lnTo>
                  <a:lnTo>
                    <a:pt x="201168" y="245364"/>
                  </a:lnTo>
                  <a:lnTo>
                    <a:pt x="201168" y="249936"/>
                  </a:lnTo>
                  <a:close/>
                </a:path>
                <a:path w="215265" h="304800">
                  <a:moveTo>
                    <a:pt x="201168" y="298704"/>
                  </a:moveTo>
                  <a:lnTo>
                    <a:pt x="201168" y="245364"/>
                  </a:lnTo>
                  <a:lnTo>
                    <a:pt x="207264" y="251460"/>
                  </a:lnTo>
                  <a:lnTo>
                    <a:pt x="214884" y="251460"/>
                  </a:lnTo>
                  <a:lnTo>
                    <a:pt x="214884" y="291084"/>
                  </a:lnTo>
                  <a:lnTo>
                    <a:pt x="207264" y="291084"/>
                  </a:lnTo>
                  <a:lnTo>
                    <a:pt x="201168" y="298704"/>
                  </a:lnTo>
                  <a:close/>
                </a:path>
                <a:path w="215265" h="304800">
                  <a:moveTo>
                    <a:pt x="214884" y="251460"/>
                  </a:moveTo>
                  <a:lnTo>
                    <a:pt x="207264" y="251460"/>
                  </a:lnTo>
                  <a:lnTo>
                    <a:pt x="201168" y="245364"/>
                  </a:lnTo>
                  <a:lnTo>
                    <a:pt x="214884" y="245364"/>
                  </a:lnTo>
                  <a:lnTo>
                    <a:pt x="214884" y="251460"/>
                  </a:lnTo>
                  <a:close/>
                </a:path>
                <a:path w="215265" h="304800">
                  <a:moveTo>
                    <a:pt x="13716" y="303276"/>
                  </a:moveTo>
                  <a:lnTo>
                    <a:pt x="9144" y="291084"/>
                  </a:lnTo>
                  <a:lnTo>
                    <a:pt x="23349" y="291084"/>
                  </a:lnTo>
                  <a:lnTo>
                    <a:pt x="13716" y="303276"/>
                  </a:lnTo>
                  <a:close/>
                </a:path>
                <a:path w="215265" h="304800">
                  <a:moveTo>
                    <a:pt x="213360" y="303276"/>
                  </a:moveTo>
                  <a:lnTo>
                    <a:pt x="13716" y="303276"/>
                  </a:lnTo>
                  <a:lnTo>
                    <a:pt x="23349" y="291084"/>
                  </a:lnTo>
                  <a:lnTo>
                    <a:pt x="201168" y="291084"/>
                  </a:lnTo>
                  <a:lnTo>
                    <a:pt x="201168" y="298704"/>
                  </a:lnTo>
                  <a:lnTo>
                    <a:pt x="214884" y="298704"/>
                  </a:lnTo>
                  <a:lnTo>
                    <a:pt x="214884" y="301752"/>
                  </a:lnTo>
                  <a:lnTo>
                    <a:pt x="213360" y="303276"/>
                  </a:lnTo>
                  <a:close/>
                </a:path>
                <a:path w="215265" h="304800">
                  <a:moveTo>
                    <a:pt x="214884" y="298704"/>
                  </a:moveTo>
                  <a:lnTo>
                    <a:pt x="201168" y="298704"/>
                  </a:lnTo>
                  <a:lnTo>
                    <a:pt x="207264" y="291084"/>
                  </a:lnTo>
                  <a:lnTo>
                    <a:pt x="214884" y="291084"/>
                  </a:lnTo>
                  <a:lnTo>
                    <a:pt x="214884" y="298704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50900" y="2295441"/>
            <a:ext cx="8008620" cy="297196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Font typeface="Arial"/>
              <a:buChar char="•"/>
              <a:tabLst>
                <a:tab pos="286385" algn="l"/>
                <a:tab pos="287020" algn="l"/>
              </a:tabLst>
            </a:pPr>
            <a:r>
              <a:rPr sz="2000" b="1" i="1" spc="-1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b="1" i="1" spc="-50" dirty="0">
                <a:latin typeface="Comic Sans MS" panose="030F0702030302020204" pitchFamily="66" charset="0"/>
                <a:cs typeface="Arial"/>
              </a:rPr>
              <a:t>2 </a:t>
            </a:r>
            <a:r>
              <a:rPr sz="2000" b="1" i="1" spc="-250" dirty="0">
                <a:latin typeface="Comic Sans MS" panose="030F0702030302020204" pitchFamily="66" charset="0"/>
                <a:cs typeface="Arial"/>
              </a:rPr>
              <a:t>: </a:t>
            </a:r>
            <a:r>
              <a:rPr sz="2000" spc="-160" dirty="0">
                <a:latin typeface="Comic Sans MS" panose="030F0702030302020204" pitchFamily="66" charset="0"/>
                <a:cs typeface="Arial"/>
              </a:rPr>
              <a:t>Farmers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000" spc="-15" dirty="0">
                <a:latin typeface="Comic Sans MS" panose="030F0702030302020204" pitchFamily="66" charset="0"/>
                <a:cs typeface="Arial"/>
              </a:rPr>
              <a:t>data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-</a:t>
            </a:r>
          </a:p>
          <a:p>
            <a:pPr marL="285115" indent="-27305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Font typeface="Arial"/>
              <a:buChar char="•"/>
              <a:tabLst>
                <a:tab pos="285115" algn="l"/>
                <a:tab pos="285750" algn="l"/>
              </a:tabLst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75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https://data.cityofnewyork.us/dataset/DOHMH-Farmers-Markets-and-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5115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85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Food-Boxes/8vwk-6iz2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6385" marR="5080" indent="-27432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b="1" i="1" spc="-204" dirty="0">
                <a:latin typeface="Comic Sans MS" panose="030F0702030302020204" pitchFamily="66" charset="0"/>
                <a:cs typeface="Arial"/>
              </a:rPr>
              <a:t>farmers' </a:t>
            </a:r>
            <a:r>
              <a:rPr sz="2000" b="1" i="1" spc="-220" dirty="0">
                <a:latin typeface="Comic Sans MS" panose="030F0702030302020204" pitchFamily="66" charset="0"/>
                <a:cs typeface="Arial"/>
              </a:rPr>
              <a:t>market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is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often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defined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a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public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site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used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by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two </a:t>
            </a:r>
            <a:r>
              <a:rPr sz="2000" spc="-45" dirty="0">
                <a:latin typeface="Comic Sans MS" panose="030F0702030302020204" pitchFamily="66" charset="0"/>
                <a:cs typeface="Arial"/>
              </a:rPr>
              <a:t>or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more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local  </a:t>
            </a:r>
            <a:r>
              <a:rPr sz="2000" spc="-55" dirty="0">
                <a:latin typeface="Comic Sans MS" panose="030F0702030302020204" pitchFamily="66" charset="0"/>
                <a:cs typeface="Arial"/>
              </a:rPr>
              <a:t>or </a:t>
            </a:r>
            <a:r>
              <a:rPr sz="2000" spc="-60" dirty="0">
                <a:latin typeface="Comic Sans MS" panose="030F0702030302020204" pitchFamily="66" charset="0"/>
                <a:cs typeface="Arial"/>
              </a:rPr>
              <a:t>regional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producers </a:t>
            </a:r>
            <a:r>
              <a:rPr sz="2000" spc="-10" dirty="0">
                <a:latin typeface="Comic Sans MS" panose="030F0702030302020204" pitchFamily="66" charset="0"/>
                <a:cs typeface="Arial"/>
              </a:rPr>
              <a:t>for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the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direct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sale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farm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products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204" dirty="0">
                <a:latin typeface="Comic Sans MS" panose="030F0702030302020204" pitchFamily="66" charset="0"/>
                <a:cs typeface="Arial"/>
              </a:rPr>
              <a:t>consumers. </a:t>
            </a:r>
            <a:r>
              <a:rPr sz="2000" spc="-170" dirty="0">
                <a:latin typeface="Comic Sans MS" panose="030F0702030302020204" pitchFamily="66" charset="0"/>
                <a:cs typeface="Arial"/>
              </a:rPr>
              <a:t>In  </a:t>
            </a:r>
            <a:r>
              <a:rPr sz="2000" spc="-50" dirty="0">
                <a:latin typeface="Comic Sans MS" panose="030F0702030302020204" pitchFamily="66" charset="0"/>
                <a:cs typeface="Arial"/>
              </a:rPr>
              <a:t>addition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to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fresh </a:t>
            </a:r>
            <a:r>
              <a:rPr sz="2000" spc="-75" dirty="0">
                <a:latin typeface="Comic Sans MS" panose="030F0702030302020204" pitchFamily="66" charset="0"/>
                <a:cs typeface="Arial"/>
              </a:rPr>
              <a:t>fruits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vegetables, </a:t>
            </a:r>
            <a:r>
              <a:rPr sz="2000" spc="-135" dirty="0">
                <a:latin typeface="Comic Sans MS" panose="030F0702030302020204" pitchFamily="66" charset="0"/>
                <a:cs typeface="Arial"/>
              </a:rPr>
              <a:t>markets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may </a:t>
            </a:r>
            <a:r>
              <a:rPr sz="2000" spc="-114" dirty="0">
                <a:latin typeface="Comic Sans MS" panose="030F0702030302020204" pitchFamily="66" charset="0"/>
                <a:cs typeface="Arial"/>
              </a:rPr>
              <a:t>sell </a:t>
            </a:r>
            <a:r>
              <a:rPr sz="2000" spc="-5" dirty="0">
                <a:latin typeface="Comic Sans MS" panose="030F0702030302020204" pitchFamily="66" charset="0"/>
                <a:cs typeface="Arial"/>
              </a:rPr>
              <a:t>dairy </a:t>
            </a:r>
            <a:r>
              <a:rPr sz="2000" spc="-130" dirty="0">
                <a:latin typeface="Comic Sans MS" panose="030F0702030302020204" pitchFamily="66" charset="0"/>
                <a:cs typeface="Arial"/>
              </a:rPr>
              <a:t>products,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fish,  meat,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baked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goods, </a:t>
            </a:r>
            <a:r>
              <a:rPr sz="2000" spc="-85" dirty="0">
                <a:latin typeface="Comic Sans MS" panose="030F0702030302020204" pitchFamily="66" charset="0"/>
                <a:cs typeface="Arial"/>
              </a:rPr>
              <a:t>and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other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minimally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processed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foods.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27867" y="5097018"/>
            <a:ext cx="5916168" cy="2316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2875" y="478536"/>
            <a:ext cx="8890000" cy="6604000"/>
            <a:chOff x="912875" y="478536"/>
            <a:chExt cx="8890000" cy="6604000"/>
          </a:xfrm>
        </p:grpSpPr>
        <p:sp>
          <p:nvSpPr>
            <p:cNvPr id="3" name="object 3"/>
            <p:cNvSpPr/>
            <p:nvPr/>
          </p:nvSpPr>
          <p:spPr>
            <a:xfrm>
              <a:off x="3096768" y="1301496"/>
              <a:ext cx="3831336" cy="3154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94219" y="1481328"/>
              <a:ext cx="129539" cy="58419"/>
            </a:xfrm>
            <a:custGeom>
              <a:avLst/>
              <a:gdLst/>
              <a:ahLst/>
              <a:cxnLst/>
              <a:rect l="l" t="t" r="r" b="b"/>
              <a:pathLst>
                <a:path w="129540" h="58419">
                  <a:moveTo>
                    <a:pt x="129540" y="57912"/>
                  </a:moveTo>
                  <a:lnTo>
                    <a:pt x="0" y="57912"/>
                  </a:lnTo>
                  <a:lnTo>
                    <a:pt x="0" y="0"/>
                  </a:lnTo>
                  <a:lnTo>
                    <a:pt x="129540" y="0"/>
                  </a:lnTo>
                  <a:lnTo>
                    <a:pt x="129540" y="5791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088123" y="1473708"/>
              <a:ext cx="142240" cy="71755"/>
            </a:xfrm>
            <a:custGeom>
              <a:avLst/>
              <a:gdLst/>
              <a:ahLst/>
              <a:cxnLst/>
              <a:rect l="l" t="t" r="r" b="b"/>
              <a:pathLst>
                <a:path w="142240" h="71755">
                  <a:moveTo>
                    <a:pt x="138684" y="71628"/>
                  </a:moveTo>
                  <a:lnTo>
                    <a:pt x="3048" y="71628"/>
                  </a:lnTo>
                  <a:lnTo>
                    <a:pt x="0" y="68580"/>
                  </a:lnTo>
                  <a:lnTo>
                    <a:pt x="0" y="3048"/>
                  </a:lnTo>
                  <a:lnTo>
                    <a:pt x="3048" y="0"/>
                  </a:lnTo>
                  <a:lnTo>
                    <a:pt x="138684" y="0"/>
                  </a:lnTo>
                  <a:lnTo>
                    <a:pt x="141732" y="3048"/>
                  </a:lnTo>
                  <a:lnTo>
                    <a:pt x="141732" y="7620"/>
                  </a:lnTo>
                  <a:lnTo>
                    <a:pt x="13716" y="7620"/>
                  </a:lnTo>
                  <a:lnTo>
                    <a:pt x="6096" y="13716"/>
                  </a:lnTo>
                  <a:lnTo>
                    <a:pt x="13716" y="13716"/>
                  </a:lnTo>
                  <a:lnTo>
                    <a:pt x="13716" y="57912"/>
                  </a:lnTo>
                  <a:lnTo>
                    <a:pt x="6096" y="57912"/>
                  </a:lnTo>
                  <a:lnTo>
                    <a:pt x="13716" y="65532"/>
                  </a:lnTo>
                  <a:lnTo>
                    <a:pt x="141732" y="65532"/>
                  </a:lnTo>
                  <a:lnTo>
                    <a:pt x="141732" y="68580"/>
                  </a:lnTo>
                  <a:lnTo>
                    <a:pt x="138684" y="71628"/>
                  </a:lnTo>
                  <a:close/>
                </a:path>
                <a:path w="142240" h="71755">
                  <a:moveTo>
                    <a:pt x="13716" y="13716"/>
                  </a:moveTo>
                  <a:lnTo>
                    <a:pt x="6096" y="13716"/>
                  </a:lnTo>
                  <a:lnTo>
                    <a:pt x="13716" y="7620"/>
                  </a:lnTo>
                  <a:lnTo>
                    <a:pt x="13716" y="13716"/>
                  </a:lnTo>
                  <a:close/>
                </a:path>
                <a:path w="142240" h="71755">
                  <a:moveTo>
                    <a:pt x="128016" y="13716"/>
                  </a:moveTo>
                  <a:lnTo>
                    <a:pt x="13716" y="13716"/>
                  </a:lnTo>
                  <a:lnTo>
                    <a:pt x="13716" y="7620"/>
                  </a:lnTo>
                  <a:lnTo>
                    <a:pt x="128016" y="7620"/>
                  </a:lnTo>
                  <a:lnTo>
                    <a:pt x="128016" y="13716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28016" y="7620"/>
                  </a:lnTo>
                  <a:lnTo>
                    <a:pt x="135636" y="13716"/>
                  </a:lnTo>
                  <a:lnTo>
                    <a:pt x="141732" y="13716"/>
                  </a:lnTo>
                  <a:lnTo>
                    <a:pt x="141732" y="57912"/>
                  </a:lnTo>
                  <a:lnTo>
                    <a:pt x="13563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13716"/>
                  </a:moveTo>
                  <a:lnTo>
                    <a:pt x="135636" y="13716"/>
                  </a:lnTo>
                  <a:lnTo>
                    <a:pt x="128016" y="7620"/>
                  </a:lnTo>
                  <a:lnTo>
                    <a:pt x="141732" y="7620"/>
                  </a:lnTo>
                  <a:lnTo>
                    <a:pt x="141732" y="13716"/>
                  </a:lnTo>
                  <a:close/>
                </a:path>
                <a:path w="142240" h="71755">
                  <a:moveTo>
                    <a:pt x="13716" y="65532"/>
                  </a:moveTo>
                  <a:lnTo>
                    <a:pt x="6096" y="57912"/>
                  </a:lnTo>
                  <a:lnTo>
                    <a:pt x="13716" y="57912"/>
                  </a:lnTo>
                  <a:lnTo>
                    <a:pt x="13716" y="65532"/>
                  </a:lnTo>
                  <a:close/>
                </a:path>
                <a:path w="142240" h="71755">
                  <a:moveTo>
                    <a:pt x="128016" y="65532"/>
                  </a:moveTo>
                  <a:lnTo>
                    <a:pt x="13716" y="65532"/>
                  </a:lnTo>
                  <a:lnTo>
                    <a:pt x="13716" y="57912"/>
                  </a:lnTo>
                  <a:lnTo>
                    <a:pt x="128016" y="57912"/>
                  </a:lnTo>
                  <a:lnTo>
                    <a:pt x="128016" y="65532"/>
                  </a:lnTo>
                  <a:close/>
                </a:path>
                <a:path w="142240" h="71755">
                  <a:moveTo>
                    <a:pt x="141732" y="65532"/>
                  </a:moveTo>
                  <a:lnTo>
                    <a:pt x="128016" y="65532"/>
                  </a:lnTo>
                  <a:lnTo>
                    <a:pt x="135636" y="57912"/>
                  </a:lnTo>
                  <a:lnTo>
                    <a:pt x="141732" y="57912"/>
                  </a:lnTo>
                  <a:lnTo>
                    <a:pt x="141732" y="65532"/>
                  </a:lnTo>
                  <a:close/>
                </a:path>
              </a:pathLst>
            </a:custGeom>
            <a:solidFill>
              <a:srgbClr val="384F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79208" y="1309116"/>
              <a:ext cx="210312" cy="3073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2300" y="2437676"/>
            <a:ext cx="6051550" cy="402353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575"/>
              </a:spcBef>
            </a:pPr>
            <a:r>
              <a:rPr sz="2000" b="1" i="1" spc="-165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b="1" i="1" spc="-50" dirty="0">
                <a:latin typeface="Comic Sans MS" panose="030F0702030302020204" pitchFamily="66" charset="0"/>
                <a:cs typeface="Arial"/>
              </a:rPr>
              <a:t>3 </a:t>
            </a:r>
            <a:r>
              <a:rPr sz="2000" b="1" i="1" spc="-250" dirty="0">
                <a:latin typeface="Comic Sans MS" panose="030F0702030302020204" pitchFamily="66" charset="0"/>
                <a:cs typeface="Arial"/>
              </a:rPr>
              <a:t>: </a:t>
            </a:r>
            <a:r>
              <a:rPr sz="2000" spc="-70" dirty="0">
                <a:latin typeface="Comic Sans MS" panose="030F0702030302020204" pitchFamily="66" charset="0"/>
                <a:cs typeface="Arial"/>
              </a:rPr>
              <a:t>Data </a:t>
            </a:r>
            <a:r>
              <a:rPr sz="2000" spc="-95" dirty="0">
                <a:latin typeface="Comic Sans MS" panose="030F0702030302020204" pitchFamily="66" charset="0"/>
                <a:cs typeface="Arial"/>
              </a:rPr>
              <a:t>from </a:t>
            </a:r>
            <a:r>
              <a:rPr sz="2000" spc="-20" dirty="0">
                <a:latin typeface="Comic Sans MS" panose="030F0702030302020204" pitchFamily="66" charset="0"/>
                <a:cs typeface="Arial"/>
              </a:rPr>
              <a:t>Wikipedia </a:t>
            </a:r>
            <a:r>
              <a:rPr sz="2000" spc="-100" dirty="0">
                <a:latin typeface="Comic Sans MS" panose="030F0702030302020204" pitchFamily="66" charset="0"/>
                <a:cs typeface="Arial"/>
              </a:rPr>
              <a:t>pages </a:t>
            </a:r>
            <a:r>
              <a:rPr sz="2000" spc="-175" dirty="0">
                <a:latin typeface="Comic Sans MS" panose="030F0702030302020204" pitchFamily="66" charset="0"/>
                <a:cs typeface="Arial"/>
              </a:rPr>
              <a:t>as </a:t>
            </a:r>
            <a:r>
              <a:rPr sz="2000" spc="-105" dirty="0">
                <a:latin typeface="Comic Sans MS" panose="030F0702030302020204" pitchFamily="66" charset="0"/>
                <a:cs typeface="Arial"/>
              </a:rPr>
              <a:t>given </a:t>
            </a:r>
            <a:r>
              <a:rPr sz="2000" spc="-80" dirty="0">
                <a:latin typeface="Comic Sans MS" panose="030F0702030302020204" pitchFamily="66" charset="0"/>
                <a:cs typeface="Arial"/>
              </a:rPr>
              <a:t>below</a:t>
            </a:r>
            <a:r>
              <a:rPr sz="2000" spc="-32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: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</a:t>
            </a:r>
            <a:r>
              <a:rPr sz="2000" spc="7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20" dirty="0">
                <a:latin typeface="Comic Sans MS" panose="030F0702030302020204" pitchFamily="66" charset="0"/>
                <a:cs typeface="Arial"/>
              </a:rPr>
              <a:t>Population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</a:t>
            </a:r>
            <a:r>
              <a:rPr sz="2000" spc="185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Demographics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288290" indent="-27495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8290" algn="l"/>
                <a:tab pos="288925" algn="l"/>
              </a:tabLst>
            </a:pPr>
            <a:r>
              <a:rPr sz="2000" spc="-170" dirty="0">
                <a:latin typeface="Comic Sans MS" panose="030F0702030302020204" pitchFamily="66" charset="0"/>
                <a:cs typeface="Arial"/>
              </a:rPr>
              <a:t>Cuisine </a:t>
            </a:r>
            <a:r>
              <a:rPr sz="2000" dirty="0">
                <a:latin typeface="Comic Sans MS" panose="030F0702030302020204" pitchFamily="66" charset="0"/>
                <a:cs typeface="Arial"/>
              </a:rPr>
              <a:t>of </a:t>
            </a:r>
            <a:r>
              <a:rPr sz="2000" spc="-125" dirty="0">
                <a:latin typeface="Comic Sans MS" panose="030F0702030302020204" pitchFamily="66" charset="0"/>
                <a:cs typeface="Arial"/>
              </a:rPr>
              <a:t>New </a:t>
            </a:r>
            <a:r>
              <a:rPr sz="2000" spc="-145" dirty="0">
                <a:latin typeface="Comic Sans MS" panose="030F0702030302020204" pitchFamily="66" charset="0"/>
                <a:cs typeface="Arial"/>
              </a:rPr>
              <a:t>York</a:t>
            </a:r>
            <a:r>
              <a:rPr sz="2000" spc="-140" dirty="0">
                <a:latin typeface="Comic Sans MS" panose="030F0702030302020204" pitchFamily="66" charset="0"/>
                <a:cs typeface="Arial"/>
              </a:rPr>
              <a:t> </a:t>
            </a:r>
            <a:r>
              <a:rPr sz="2000" spc="-65" dirty="0">
                <a:latin typeface="Comic Sans MS" panose="030F0702030302020204" pitchFamily="66" charset="0"/>
                <a:cs typeface="Arial"/>
              </a:rPr>
              <a:t>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45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https://en.wikipedia.org/wiki/New_York_City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7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https://en.wikipedia.org/wiki/Economy_of_New_York_City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5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https://en.wikipedia.org/wiki/Portal:New_York_City</a:t>
            </a:r>
            <a:endParaRPr sz="2000" dirty="0">
              <a:latin typeface="Comic Sans MS" panose="030F0702030302020204" pitchFamily="66" charset="0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u="heavy" spc="-49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Times New Roman"/>
              </a:rPr>
              <a:t> </a:t>
            </a:r>
            <a:r>
              <a:rPr sz="2000" u="heavy" spc="-60" dirty="0">
                <a:uFill>
                  <a:solidFill>
                    <a:srgbClr val="66AACD"/>
                  </a:solidFill>
                </a:uFill>
                <a:latin typeface="Comic Sans MS" panose="030F0702030302020204" pitchFamily="66" charset="0"/>
                <a:cs typeface="Arial"/>
              </a:rPr>
              <a:t>https://en.wikipedia.org/wiki/Cuisine_of_New_York_City</a:t>
            </a:r>
            <a:endParaRPr sz="2000" dirty="0">
              <a:latin typeface="Comic Sans MS" panose="030F0702030302020204" pitchFamily="66" charset="0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32500" y="2789074"/>
            <a:ext cx="4459224" cy="1752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69</TotalTime>
  <Words>1801</Words>
  <Application>Microsoft Office PowerPoint</Application>
  <PresentationFormat>Custom</PresentationFormat>
  <Paragraphs>132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Century Gothic</vt:lpstr>
      <vt:lpstr>Comic Sans MS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Nikhita More</cp:lastModifiedBy>
  <cp:revision>5</cp:revision>
  <dcterms:created xsi:type="dcterms:W3CDTF">2020-01-14T14:30:50Z</dcterms:created>
  <dcterms:modified xsi:type="dcterms:W3CDTF">2020-01-14T15:42:08Z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2020-01-14T00:00:00Z</vt:filetime>
  </property>
</Properties>
</file>